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0" d="100"/>
          <a:sy n="10" d="100"/>
        </p:scale>
        <p:origin x="6" y="6"/>
      </p:cViewPr>
      <p:guideLst>
        <p:guide orient="horz" pos="180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60120" y="1143000"/>
            <a:ext cx="493776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8" Type="http://schemas.openxmlformats.org/officeDocument/2006/relationships/tags" Target="../tags/tag16.xml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tags" Target="../tags/tag138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2" Type="http://schemas.openxmlformats.org/officeDocument/2006/relationships/tags" Target="../tags/tag142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4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tags" Target="../tags/tag145.xml"/><Relationship Id="rId4" Type="http://schemas.openxmlformats.org/officeDocument/2006/relationships/image" Target="../media/image3.png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4" Type="http://schemas.openxmlformats.org/officeDocument/2006/relationships/tags" Target="../tags/tag154.xml"/><Relationship Id="rId13" Type="http://schemas.openxmlformats.org/officeDocument/2006/relationships/tags" Target="../tags/tag153.xml"/><Relationship Id="rId12" Type="http://schemas.openxmlformats.org/officeDocument/2006/relationships/tags" Target="../tags/tag152.xml"/><Relationship Id="rId11" Type="http://schemas.openxmlformats.org/officeDocument/2006/relationships/tags" Target="../tags/tag151.xml"/><Relationship Id="rId10" Type="http://schemas.openxmlformats.org/officeDocument/2006/relationships/tags" Target="../tags/tag15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4" Type="http://schemas.openxmlformats.org/officeDocument/2006/relationships/tags" Target="../tags/tag38.xml"/><Relationship Id="rId23" Type="http://schemas.openxmlformats.org/officeDocument/2006/relationships/tags" Target="../tags/tag37.xml"/><Relationship Id="rId22" Type="http://schemas.openxmlformats.org/officeDocument/2006/relationships/tags" Target="../tags/tag36.xml"/><Relationship Id="rId21" Type="http://schemas.openxmlformats.org/officeDocument/2006/relationships/tags" Target="../tags/tag35.xml"/><Relationship Id="rId20" Type="http://schemas.openxmlformats.org/officeDocument/2006/relationships/tags" Target="../tags/tag34.xml"/><Relationship Id="rId2" Type="http://schemas.openxmlformats.org/officeDocument/2006/relationships/tags" Target="../tags/tag17.xml"/><Relationship Id="rId19" Type="http://schemas.openxmlformats.org/officeDocument/2006/relationships/image" Target="../media/image2.png"/><Relationship Id="rId18" Type="http://schemas.openxmlformats.org/officeDocument/2006/relationships/tags" Target="../tags/tag33.xml"/><Relationship Id="rId17" Type="http://schemas.openxmlformats.org/officeDocument/2006/relationships/tags" Target="../tags/tag32.xml"/><Relationship Id="rId16" Type="http://schemas.openxmlformats.org/officeDocument/2006/relationships/tags" Target="../tags/tag31.xml"/><Relationship Id="rId15" Type="http://schemas.openxmlformats.org/officeDocument/2006/relationships/tags" Target="../tags/tag30.xml"/><Relationship Id="rId14" Type="http://schemas.openxmlformats.org/officeDocument/2006/relationships/tags" Target="../tags/tag29.xml"/><Relationship Id="rId13" Type="http://schemas.openxmlformats.org/officeDocument/2006/relationships/tags" Target="../tags/tag28.xml"/><Relationship Id="rId12" Type="http://schemas.openxmlformats.org/officeDocument/2006/relationships/tags" Target="../tags/tag27.xml"/><Relationship Id="rId11" Type="http://schemas.openxmlformats.org/officeDocument/2006/relationships/tags" Target="../tags/tag26.xml"/><Relationship Id="rId10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image" Target="../media/image1.png"/><Relationship Id="rId3" Type="http://schemas.openxmlformats.org/officeDocument/2006/relationships/tags" Target="../tags/tag40.xml"/><Relationship Id="rId21" Type="http://schemas.openxmlformats.org/officeDocument/2006/relationships/tags" Target="../tags/tag57.xml"/><Relationship Id="rId20" Type="http://schemas.openxmlformats.org/officeDocument/2006/relationships/tags" Target="../tags/tag56.xml"/><Relationship Id="rId2" Type="http://schemas.openxmlformats.org/officeDocument/2006/relationships/tags" Target="../tags/tag39.xml"/><Relationship Id="rId19" Type="http://schemas.openxmlformats.org/officeDocument/2006/relationships/tags" Target="../tags/tag55.xml"/><Relationship Id="rId18" Type="http://schemas.openxmlformats.org/officeDocument/2006/relationships/tags" Target="../tags/tag54.xml"/><Relationship Id="rId17" Type="http://schemas.openxmlformats.org/officeDocument/2006/relationships/tags" Target="../tags/tag53.xml"/><Relationship Id="rId16" Type="http://schemas.openxmlformats.org/officeDocument/2006/relationships/tags" Target="../tags/tag52.xml"/><Relationship Id="rId15" Type="http://schemas.openxmlformats.org/officeDocument/2006/relationships/tags" Target="../tags/tag51.xml"/><Relationship Id="rId14" Type="http://schemas.openxmlformats.org/officeDocument/2006/relationships/tags" Target="../tags/tag50.xml"/><Relationship Id="rId13" Type="http://schemas.openxmlformats.org/officeDocument/2006/relationships/tags" Target="../tags/tag49.xml"/><Relationship Id="rId12" Type="http://schemas.openxmlformats.org/officeDocument/2006/relationships/tags" Target="../tags/tag48.xml"/><Relationship Id="rId11" Type="http://schemas.openxmlformats.org/officeDocument/2006/relationships/tags" Target="../tags/tag47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4" Type="http://schemas.openxmlformats.org/officeDocument/2006/relationships/tags" Target="../tags/tag70.xml"/><Relationship Id="rId13" Type="http://schemas.openxmlformats.org/officeDocument/2006/relationships/tags" Target="../tags/tag69.xml"/><Relationship Id="rId12" Type="http://schemas.openxmlformats.org/officeDocument/2006/relationships/tags" Target="../tags/tag68.xml"/><Relationship Id="rId11" Type="http://schemas.openxmlformats.org/officeDocument/2006/relationships/tags" Target="../tags/tag67.xml"/><Relationship Id="rId10" Type="http://schemas.openxmlformats.org/officeDocument/2006/relationships/tags" Target="../tags/tag6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78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6" Type="http://schemas.openxmlformats.org/officeDocument/2006/relationships/tags" Target="../tags/tag85.xml"/><Relationship Id="rId15" Type="http://schemas.openxmlformats.org/officeDocument/2006/relationships/tags" Target="../tags/tag84.xml"/><Relationship Id="rId14" Type="http://schemas.openxmlformats.org/officeDocument/2006/relationships/tags" Target="../tags/tag83.xml"/><Relationship Id="rId13" Type="http://schemas.openxmlformats.org/officeDocument/2006/relationships/tags" Target="../tags/tag82.xml"/><Relationship Id="rId12" Type="http://schemas.openxmlformats.org/officeDocument/2006/relationships/tags" Target="../tags/tag81.xml"/><Relationship Id="rId11" Type="http://schemas.openxmlformats.org/officeDocument/2006/relationships/tags" Target="../tags/tag80.xml"/><Relationship Id="rId10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93.xml"/><Relationship Id="rId8" Type="http://schemas.openxmlformats.org/officeDocument/2006/relationships/tags" Target="../tags/tag92.xml"/><Relationship Id="rId7" Type="http://schemas.openxmlformats.org/officeDocument/2006/relationships/tags" Target="../tags/tag91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2" Type="http://schemas.openxmlformats.org/officeDocument/2006/relationships/tags" Target="../tags/tag96.xml"/><Relationship Id="rId11" Type="http://schemas.openxmlformats.org/officeDocument/2006/relationships/tags" Target="../tags/tag95.xml"/><Relationship Id="rId10" Type="http://schemas.openxmlformats.org/officeDocument/2006/relationships/tags" Target="../tags/tag94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104.xml"/><Relationship Id="rId8" Type="http://schemas.openxmlformats.org/officeDocument/2006/relationships/tags" Target="../tags/tag103.xml"/><Relationship Id="rId7" Type="http://schemas.openxmlformats.org/officeDocument/2006/relationships/tags" Target="../tags/tag102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1" Type="http://schemas.openxmlformats.org/officeDocument/2006/relationships/tags" Target="../tags/tag106.xml"/><Relationship Id="rId10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tags" Target="../tags/tag113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4" Type="http://schemas.openxmlformats.org/officeDocument/2006/relationships/tags" Target="../tags/tag119.xml"/><Relationship Id="rId13" Type="http://schemas.openxmlformats.org/officeDocument/2006/relationships/tags" Target="../tags/tag118.xml"/><Relationship Id="rId12" Type="http://schemas.openxmlformats.org/officeDocument/2006/relationships/tags" Target="../tags/tag117.xml"/><Relationship Id="rId11" Type="http://schemas.openxmlformats.org/officeDocument/2006/relationships/tags" Target="../tags/tag116.xml"/><Relationship Id="rId10" Type="http://schemas.openxmlformats.org/officeDocument/2006/relationships/tags" Target="../tags/tag115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tags" Target="../tags/tag121.xml"/><Relationship Id="rId2" Type="http://schemas.openxmlformats.org/officeDocument/2006/relationships/tags" Target="../tags/tag120.xml"/><Relationship Id="rId13" Type="http://schemas.openxmlformats.org/officeDocument/2006/relationships/tags" Target="../tags/tag131.xml"/><Relationship Id="rId12" Type="http://schemas.openxmlformats.org/officeDocument/2006/relationships/tags" Target="../tags/tag130.xml"/><Relationship Id="rId11" Type="http://schemas.openxmlformats.org/officeDocument/2006/relationships/tags" Target="../tags/tag129.xml"/><Relationship Id="rId10" Type="http://schemas.openxmlformats.org/officeDocument/2006/relationships/tags" Target="../tags/tag12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>
            <p:custDataLst>
              <p:tags r:id="rId2"/>
            </p:custDataLst>
          </p:nvPr>
        </p:nvSpPr>
        <p:spPr>
          <a:xfrm flipH="1">
            <a:off x="5126204" y="3568095"/>
            <a:ext cx="4017796" cy="214690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567" y="1499204"/>
            <a:ext cx="2048434" cy="4221846"/>
          </a:xfrm>
          <a:prstGeom prst="rect">
            <a:avLst/>
          </a:prstGeom>
        </p:spPr>
      </p:pic>
      <p:sp>
        <p:nvSpPr>
          <p:cNvPr id="7" name="直角三角形 6"/>
          <p:cNvSpPr/>
          <p:nvPr>
            <p:custDataLst>
              <p:tags r:id="rId5"/>
            </p:custDataLst>
          </p:nvPr>
        </p:nvSpPr>
        <p:spPr>
          <a:xfrm flipV="1">
            <a:off x="0" y="-1"/>
            <a:ext cx="2704451" cy="227640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3" name="任意多边形: 形状 42"/>
          <p:cNvSpPr/>
          <p:nvPr>
            <p:custDataLst>
              <p:tags r:id="rId6"/>
            </p:custDataLst>
          </p:nvPr>
        </p:nvSpPr>
        <p:spPr>
          <a:xfrm rot="2783063" flipH="1">
            <a:off x="6998595" y="227870"/>
            <a:ext cx="86400" cy="6555000"/>
          </a:xfrm>
          <a:custGeom>
            <a:avLst/>
            <a:gdLst>
              <a:gd name="connsiteX0" fmla="*/ 114195 w 114195"/>
              <a:gd name="connsiteY0" fmla="*/ 0 h 7890428"/>
              <a:gd name="connsiteX1" fmla="*/ 0 w 114195"/>
              <a:gd name="connsiteY1" fmla="*/ 106626 h 7890428"/>
              <a:gd name="connsiteX2" fmla="*/ 0 w 114195"/>
              <a:gd name="connsiteY2" fmla="*/ 7768127 h 7890428"/>
              <a:gd name="connsiteX3" fmla="*/ 114195 w 114195"/>
              <a:gd name="connsiteY3" fmla="*/ 7890428 h 78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90428">
                <a:moveTo>
                  <a:pt x="114195" y="0"/>
                </a:moveTo>
                <a:lnTo>
                  <a:pt x="0" y="106626"/>
                </a:lnTo>
                <a:lnTo>
                  <a:pt x="0" y="7768127"/>
                </a:lnTo>
                <a:lnTo>
                  <a:pt x="114195" y="78904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44" name="组合 43"/>
          <p:cNvGrpSpPr/>
          <p:nvPr>
            <p:custDataLst>
              <p:tags r:id="rId7"/>
            </p:custDataLst>
          </p:nvPr>
        </p:nvGrpSpPr>
        <p:grpSpPr>
          <a:xfrm rot="5400000">
            <a:off x="204981" y="1420746"/>
            <a:ext cx="1369828" cy="2530947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46" name="任意多边形: 形状 45"/>
            <p:cNvSpPr/>
            <p:nvPr>
              <p:custDataLst>
                <p:tags r:id="rId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51" name="任意多边形: 形状 50"/>
          <p:cNvSpPr/>
          <p:nvPr>
            <p:custDataLst>
              <p:tags r:id="rId10"/>
            </p:custDataLst>
          </p:nvPr>
        </p:nvSpPr>
        <p:spPr>
          <a:xfrm rot="7561930">
            <a:off x="594537" y="1243310"/>
            <a:ext cx="104288" cy="1861329"/>
          </a:xfrm>
          <a:custGeom>
            <a:avLst/>
            <a:gdLst>
              <a:gd name="connsiteX0" fmla="*/ 0 w 139051"/>
              <a:gd name="connsiteY0" fmla="*/ 2233595 h 2233595"/>
              <a:gd name="connsiteX1" fmla="*/ 0 w 139051"/>
              <a:gd name="connsiteY1" fmla="*/ 0 h 2233595"/>
              <a:gd name="connsiteX2" fmla="*/ 139051 w 139051"/>
              <a:gd name="connsiteY2" fmla="*/ 45553 h 2233595"/>
              <a:gd name="connsiteX3" fmla="*/ 139051 w 139051"/>
              <a:gd name="connsiteY3" fmla="*/ 2132449 h 223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233595">
                <a:moveTo>
                  <a:pt x="0" y="2233595"/>
                </a:moveTo>
                <a:lnTo>
                  <a:pt x="0" y="0"/>
                </a:lnTo>
                <a:lnTo>
                  <a:pt x="139051" y="45553"/>
                </a:lnTo>
                <a:lnTo>
                  <a:pt x="139051" y="21324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53" name="任意多边形: 形状 52"/>
          <p:cNvSpPr/>
          <p:nvPr>
            <p:custDataLst>
              <p:tags r:id="rId11"/>
            </p:custDataLst>
          </p:nvPr>
        </p:nvSpPr>
        <p:spPr>
          <a:xfrm rot="3238070" flipH="1">
            <a:off x="579525" y="2276194"/>
            <a:ext cx="104288" cy="1820077"/>
          </a:xfrm>
          <a:custGeom>
            <a:avLst/>
            <a:gdLst>
              <a:gd name="connsiteX0" fmla="*/ 139051 w 139051"/>
              <a:gd name="connsiteY0" fmla="*/ 45553 h 2184092"/>
              <a:gd name="connsiteX1" fmla="*/ 0 w 139051"/>
              <a:gd name="connsiteY1" fmla="*/ 0 h 2184092"/>
              <a:gd name="connsiteX2" fmla="*/ 0 w 139051"/>
              <a:gd name="connsiteY2" fmla="*/ 2184092 h 2184092"/>
              <a:gd name="connsiteX3" fmla="*/ 139051 w 139051"/>
              <a:gd name="connsiteY3" fmla="*/ 2082946 h 218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184092">
                <a:moveTo>
                  <a:pt x="139051" y="45553"/>
                </a:moveTo>
                <a:lnTo>
                  <a:pt x="0" y="0"/>
                </a:lnTo>
                <a:lnTo>
                  <a:pt x="0" y="2184092"/>
                </a:lnTo>
                <a:lnTo>
                  <a:pt x="139051" y="20829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9801" name="副标题 2"/>
          <p:cNvSpPr>
            <a:spLocks noGrp="1"/>
          </p:cNvSpPr>
          <p:nvPr>
            <p:ph type="subTitle" idx="1"/>
            <p:custDataLst>
              <p:tags r:id="rId12"/>
            </p:custDataLst>
          </p:nvPr>
        </p:nvSpPr>
        <p:spPr>
          <a:xfrm>
            <a:off x="2563102" y="2694307"/>
            <a:ext cx="4017796" cy="563136"/>
          </a:xfrm>
        </p:spPr>
        <p:txBody>
          <a:bodyPr anchor="t">
            <a:normAutofit/>
          </a:bodyPr>
          <a:lstStyle>
            <a:lvl1pPr marL="0" indent="0" algn="l">
              <a:buNone/>
              <a:defRPr sz="2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2563102" y="1823358"/>
            <a:ext cx="4017796" cy="820471"/>
          </a:xfrm>
        </p:spPr>
        <p:txBody>
          <a:bodyPr lIns="90000" tIns="46800" rIns="90000" bIns="46800" anchor="b">
            <a:normAutofit/>
          </a:bodyPr>
          <a:lstStyle>
            <a:lvl1pPr algn="l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  <p:custDataLst>
              <p:tags r:id="rId14"/>
            </p:custDataLst>
          </p:nvPr>
        </p:nvSpPr>
        <p:spPr>
          <a:xfrm>
            <a:off x="2563102" y="3563318"/>
            <a:ext cx="1420449" cy="43738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tIns="0" bIns="0" anchor="ctr">
            <a:normAutofit/>
          </a:bodyPr>
          <a:lstStyle>
            <a:lvl1pPr marL="0" indent="0" algn="l">
              <a:buNone/>
              <a:defRPr sz="1500" b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  <p:custDataLst>
              <p:tags r:id="rId15"/>
            </p:custDataLst>
          </p:nvPr>
        </p:nvSpPr>
        <p:spPr>
          <a:xfrm>
            <a:off x="2607346" y="4085223"/>
            <a:ext cx="1420449" cy="437386"/>
          </a:xfrm>
        </p:spPr>
        <p:txBody>
          <a:bodyPr vert="horz" anchor="ctr">
            <a:normAutofit/>
          </a:bodyPr>
          <a:lstStyle>
            <a:lvl1pPr marL="0" indent="0" algn="l">
              <a:buNone/>
              <a:defRPr sz="15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2"/>
            <p:custDataLst>
              <p:tags r:id="rId1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3"/>
            <p:custDataLst>
              <p:tags r:id="rId1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4"/>
            <p:custDataLst>
              <p:tags r:id="rId1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直角三角形 7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9" name="组合 8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10" name="任意多边形: 形状 9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1" name="任意多边形: 形状 10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: 形状 11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3" name="任意多边形: 形状 12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502448" y="793757"/>
            <a:ext cx="8139178" cy="4490756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>
            <p:custDataLst>
              <p:tags r:id="rId2"/>
            </p:custDataLst>
          </p:nvPr>
        </p:nvSpPr>
        <p:spPr>
          <a:xfrm>
            <a:off x="2" y="3572628"/>
            <a:ext cx="4017796" cy="214690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3738"/>
            <a:ext cx="2048434" cy="4221846"/>
          </a:xfrm>
          <a:prstGeom prst="rect">
            <a:avLst/>
          </a:prstGeom>
        </p:spPr>
      </p:pic>
      <p:sp>
        <p:nvSpPr>
          <p:cNvPr id="16" name="任意多边形: 形状 15"/>
          <p:cNvSpPr/>
          <p:nvPr>
            <p:custDataLst>
              <p:tags r:id="rId5"/>
            </p:custDataLst>
          </p:nvPr>
        </p:nvSpPr>
        <p:spPr>
          <a:xfrm rot="18816937">
            <a:off x="2042859" y="240294"/>
            <a:ext cx="85646" cy="6517368"/>
          </a:xfrm>
          <a:custGeom>
            <a:avLst/>
            <a:gdLst>
              <a:gd name="connsiteX0" fmla="*/ 114195 w 114195"/>
              <a:gd name="connsiteY0" fmla="*/ 0 h 7820842"/>
              <a:gd name="connsiteX1" fmla="*/ 114195 w 114195"/>
              <a:gd name="connsiteY1" fmla="*/ 7820842 h 7820842"/>
              <a:gd name="connsiteX2" fmla="*/ 0 w 114195"/>
              <a:gd name="connsiteY2" fmla="*/ 7700991 h 7820842"/>
              <a:gd name="connsiteX3" fmla="*/ 0 w 114195"/>
              <a:gd name="connsiteY3" fmla="*/ 106626 h 78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20842">
                <a:moveTo>
                  <a:pt x="114195" y="0"/>
                </a:moveTo>
                <a:lnTo>
                  <a:pt x="114195" y="7820842"/>
                </a:lnTo>
                <a:lnTo>
                  <a:pt x="0" y="7700991"/>
                </a:lnTo>
                <a:lnTo>
                  <a:pt x="0" y="1066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17" name="组合 16"/>
          <p:cNvGrpSpPr/>
          <p:nvPr>
            <p:custDataLst>
              <p:tags r:id="rId6"/>
            </p:custDataLst>
          </p:nvPr>
        </p:nvGrpSpPr>
        <p:grpSpPr>
          <a:xfrm flipH="1" flipV="1">
            <a:off x="6603465" y="-235859"/>
            <a:ext cx="1124961" cy="2078522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7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9" name="任意多边形: 形状 18"/>
            <p:cNvSpPr/>
            <p:nvPr>
              <p:custDataLst>
                <p:tags r:id="rId8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3" name="矩形 2"/>
          <p:cNvSpPr/>
          <p:nvPr>
            <p:custDataLst>
              <p:tags r:id="rId9"/>
            </p:custDataLst>
          </p:nvPr>
        </p:nvSpPr>
        <p:spPr>
          <a:xfrm rot="3266646">
            <a:off x="5530713" y="928119"/>
            <a:ext cx="1079423" cy="9795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1" name="任意多边形: 形状 20"/>
          <p:cNvSpPr/>
          <p:nvPr>
            <p:custDataLst>
              <p:tags r:id="rId10"/>
            </p:custDataLst>
          </p:nvPr>
        </p:nvSpPr>
        <p:spPr>
          <a:xfrm rot="3266646">
            <a:off x="5564273" y="331249"/>
            <a:ext cx="904278" cy="97958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3814319" y="1958238"/>
            <a:ext cx="4476513" cy="1798524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7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任意多边形: 形状 59"/>
          <p:cNvSpPr/>
          <p:nvPr>
            <p:custDataLst>
              <p:tags r:id="rId2"/>
            </p:custDataLst>
          </p:nvPr>
        </p:nvSpPr>
        <p:spPr>
          <a:xfrm rot="19013494" flipH="1" flipV="1">
            <a:off x="8863449" y="210408"/>
            <a:ext cx="34520" cy="887075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1" name="任意多边形: 形状 60"/>
          <p:cNvSpPr/>
          <p:nvPr>
            <p:custDataLst>
              <p:tags r:id="rId3"/>
            </p:custDataLst>
          </p:nvPr>
        </p:nvSpPr>
        <p:spPr>
          <a:xfrm rot="19013494" flipH="1" flipV="1">
            <a:off x="8895930" y="114423"/>
            <a:ext cx="34520" cy="781561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2" name="任意多边形: 形状 61"/>
          <p:cNvSpPr/>
          <p:nvPr>
            <p:custDataLst>
              <p:tags r:id="rId4"/>
            </p:custDataLst>
          </p:nvPr>
        </p:nvSpPr>
        <p:spPr>
          <a:xfrm rot="19013494" flipH="1" flipV="1">
            <a:off x="8928905" y="14838"/>
            <a:ext cx="34520" cy="681724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3" name="任意多边形: 形状 62"/>
          <p:cNvSpPr/>
          <p:nvPr>
            <p:custDataLst>
              <p:tags r:id="rId5"/>
            </p:custDataLst>
          </p:nvPr>
        </p:nvSpPr>
        <p:spPr>
          <a:xfrm rot="13114061" flipH="1" flipV="1">
            <a:off x="9047510" y="108143"/>
            <a:ext cx="34520" cy="320133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4" name="任意多边形: 形状 63"/>
          <p:cNvSpPr/>
          <p:nvPr>
            <p:custDataLst>
              <p:tags r:id="rId6"/>
            </p:custDataLst>
          </p:nvPr>
        </p:nvSpPr>
        <p:spPr>
          <a:xfrm rot="13114061" flipH="1" flipV="1">
            <a:off x="8988014" y="-59970"/>
            <a:ext cx="34520" cy="40224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65" name="任意多边形: 形状 64"/>
          <p:cNvSpPr/>
          <p:nvPr>
            <p:custDataLst>
              <p:tags r:id="rId7"/>
            </p:custDataLst>
          </p:nvPr>
        </p:nvSpPr>
        <p:spPr>
          <a:xfrm rot="13114061" flipH="1" flipV="1">
            <a:off x="8872618" y="-47328"/>
            <a:ext cx="34520" cy="287709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6" name="组合 65"/>
          <p:cNvGrpSpPr/>
          <p:nvPr>
            <p:custDataLst>
              <p:tags r:id="rId8"/>
            </p:custDataLst>
          </p:nvPr>
        </p:nvGrpSpPr>
        <p:grpSpPr>
          <a:xfrm flipH="1" flipV="1">
            <a:off x="8169982" y="-95333"/>
            <a:ext cx="453426" cy="836928"/>
            <a:chOff x="1712800" y="4635950"/>
            <a:chExt cx="1499948" cy="2494226"/>
          </a:xfrm>
        </p:grpSpPr>
        <p:sp>
          <p:nvSpPr>
            <p:cNvPr id="70" name="任意多边形: 形状 69"/>
            <p:cNvSpPr/>
            <p:nvPr>
              <p:custDataLst>
                <p:tags r:id="rId9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71" name="任意多边形: 形状 70"/>
            <p:cNvSpPr/>
            <p:nvPr>
              <p:custDataLst>
                <p:tags r:id="rId10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7" name="组合 66"/>
          <p:cNvGrpSpPr/>
          <p:nvPr>
            <p:custDataLst>
              <p:tags r:id="rId11"/>
            </p:custDataLst>
          </p:nvPr>
        </p:nvGrpSpPr>
        <p:grpSpPr>
          <a:xfrm flipH="1" flipV="1">
            <a:off x="7908823" y="-98320"/>
            <a:ext cx="453426" cy="836928"/>
            <a:chOff x="1712800" y="4635950"/>
            <a:chExt cx="1499948" cy="2494226"/>
          </a:xfrm>
        </p:grpSpPr>
        <p:sp>
          <p:nvSpPr>
            <p:cNvPr id="68" name="任意多边形: 形状 67"/>
            <p:cNvSpPr/>
            <p:nvPr>
              <p:custDataLst>
                <p:tags r:id="rId12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69" name="任意多边形: 形状 68"/>
            <p:cNvSpPr/>
            <p:nvPr>
              <p:custDataLst>
                <p:tags r:id="rId13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55" name="任意多边形: 形状 54"/>
          <p:cNvSpPr/>
          <p:nvPr>
            <p:custDataLst>
              <p:tags r:id="rId14"/>
            </p:custDataLst>
          </p:nvPr>
        </p:nvSpPr>
        <p:spPr>
          <a:xfrm rot="8183063" flipH="1">
            <a:off x="282517" y="4756784"/>
            <a:ext cx="86400" cy="1150043"/>
          </a:xfrm>
          <a:custGeom>
            <a:avLst/>
            <a:gdLst>
              <a:gd name="connsiteX0" fmla="*/ 115200 w 115200"/>
              <a:gd name="connsiteY0" fmla="*/ 1380051 h 1380051"/>
              <a:gd name="connsiteX1" fmla="*/ 115200 w 115200"/>
              <a:gd name="connsiteY1" fmla="*/ 0 h 1380051"/>
              <a:gd name="connsiteX2" fmla="*/ 0 w 115200"/>
              <a:gd name="connsiteY2" fmla="*/ 109764 h 1380051"/>
              <a:gd name="connsiteX3" fmla="*/ 0 w 115200"/>
              <a:gd name="connsiteY3" fmla="*/ 1259145 h 1380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00" h="1380051">
                <a:moveTo>
                  <a:pt x="115200" y="1380051"/>
                </a:moveTo>
                <a:lnTo>
                  <a:pt x="115200" y="0"/>
                </a:lnTo>
                <a:lnTo>
                  <a:pt x="0" y="109764"/>
                </a:lnTo>
                <a:lnTo>
                  <a:pt x="0" y="12591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57" name="任意多边形: 形状 56"/>
          <p:cNvSpPr/>
          <p:nvPr>
            <p:custDataLst>
              <p:tags r:id="rId15"/>
            </p:custDataLst>
          </p:nvPr>
        </p:nvSpPr>
        <p:spPr>
          <a:xfrm rot="8183063" flipH="1">
            <a:off x="97631" y="5270193"/>
            <a:ext cx="86400" cy="554435"/>
          </a:xfrm>
          <a:custGeom>
            <a:avLst/>
            <a:gdLst>
              <a:gd name="connsiteX0" fmla="*/ 115200 w 115200"/>
              <a:gd name="connsiteY0" fmla="*/ 665322 h 665322"/>
              <a:gd name="connsiteX1" fmla="*/ 115200 w 115200"/>
              <a:gd name="connsiteY1" fmla="*/ 0 h 665322"/>
              <a:gd name="connsiteX2" fmla="*/ 0 w 115200"/>
              <a:gd name="connsiteY2" fmla="*/ 109764 h 665322"/>
              <a:gd name="connsiteX3" fmla="*/ 0 w 115200"/>
              <a:gd name="connsiteY3" fmla="*/ 544417 h 66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00" h="665322">
                <a:moveTo>
                  <a:pt x="115200" y="665322"/>
                </a:moveTo>
                <a:lnTo>
                  <a:pt x="115200" y="0"/>
                </a:lnTo>
                <a:lnTo>
                  <a:pt x="0" y="109764"/>
                </a:lnTo>
                <a:lnTo>
                  <a:pt x="0" y="5444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58" name="直角三角形 57"/>
          <p:cNvSpPr/>
          <p:nvPr>
            <p:custDataLst>
              <p:tags r:id="rId16"/>
            </p:custDataLst>
          </p:nvPr>
        </p:nvSpPr>
        <p:spPr>
          <a:xfrm rot="10800000" flipV="1">
            <a:off x="7694193" y="4494659"/>
            <a:ext cx="1449806" cy="1220340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6" name="等腰三角形 35"/>
          <p:cNvSpPr/>
          <p:nvPr>
            <p:custDataLst>
              <p:tags r:id="rId17"/>
            </p:custDataLst>
          </p:nvPr>
        </p:nvSpPr>
        <p:spPr>
          <a:xfrm rot="10800000" flipH="1">
            <a:off x="0" y="1"/>
            <a:ext cx="1023195" cy="546744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37" name="图片 36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521666" cy="107515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69362"/>
            <a:ext cx="8139178" cy="368303"/>
          </a:xfrm>
        </p:spPr>
        <p:txBody>
          <a:bodyPr vert="horz" lIns="90000" tIns="46800" rIns="90000" bIns="468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1"/>
            </p:custDataLst>
          </p:nvPr>
        </p:nvSpPr>
        <p:spPr>
          <a:xfrm>
            <a:off x="502412" y="793757"/>
            <a:ext cx="8139178" cy="4490756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>
            <p:custDataLst>
              <p:tags r:id="rId2"/>
            </p:custDataLst>
          </p:nvPr>
        </p:nvSpPr>
        <p:spPr>
          <a:xfrm flipH="1" flipV="1">
            <a:off x="5126203" y="6050"/>
            <a:ext cx="4017796" cy="214690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566" y="0"/>
            <a:ext cx="2048434" cy="4221846"/>
          </a:xfrm>
          <a:prstGeom prst="rect">
            <a:avLst/>
          </a:prstGeom>
        </p:spPr>
      </p:pic>
      <p:sp>
        <p:nvSpPr>
          <p:cNvPr id="55" name="任意多边形: 形状 54"/>
          <p:cNvSpPr/>
          <p:nvPr>
            <p:custDataLst>
              <p:tags r:id="rId5"/>
            </p:custDataLst>
          </p:nvPr>
        </p:nvSpPr>
        <p:spPr>
          <a:xfrm rot="19013494">
            <a:off x="603403" y="2979442"/>
            <a:ext cx="85646" cy="2203061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57" name="任意多边形: 形状 56"/>
          <p:cNvSpPr/>
          <p:nvPr>
            <p:custDataLst>
              <p:tags r:id="rId6"/>
            </p:custDataLst>
          </p:nvPr>
        </p:nvSpPr>
        <p:spPr>
          <a:xfrm rot="19013494">
            <a:off x="522818" y="3479867"/>
            <a:ext cx="85646" cy="1941015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59" name="任意多边形: 形状 58"/>
          <p:cNvSpPr/>
          <p:nvPr>
            <p:custDataLst>
              <p:tags r:id="rId7"/>
            </p:custDataLst>
          </p:nvPr>
        </p:nvSpPr>
        <p:spPr>
          <a:xfrm rot="19013494">
            <a:off x="441007" y="3975131"/>
            <a:ext cx="85646" cy="1693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4" name="任意多边形: 形状 33"/>
          <p:cNvSpPr/>
          <p:nvPr>
            <p:custDataLst>
              <p:tags r:id="rId8"/>
            </p:custDataLst>
          </p:nvPr>
        </p:nvSpPr>
        <p:spPr>
          <a:xfrm rot="13114061">
            <a:off x="146746" y="4641423"/>
            <a:ext cx="85646" cy="795055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37" name="任意多边形: 形状 36"/>
          <p:cNvSpPr/>
          <p:nvPr>
            <p:custDataLst>
              <p:tags r:id="rId9"/>
            </p:custDataLst>
          </p:nvPr>
        </p:nvSpPr>
        <p:spPr>
          <a:xfrm rot="13114061">
            <a:off x="294355" y="4855001"/>
            <a:ext cx="85646" cy="99898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sp>
        <p:nvSpPr>
          <p:cNvPr id="40" name="任意多边形: 形状 39"/>
          <p:cNvSpPr/>
          <p:nvPr>
            <p:custDataLst>
              <p:tags r:id="rId10"/>
            </p:custDataLst>
          </p:nvPr>
        </p:nvSpPr>
        <p:spPr>
          <a:xfrm rot="13114061">
            <a:off x="580655" y="5108063"/>
            <a:ext cx="85646" cy="714530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1350"/>
          </a:p>
        </p:txBody>
      </p:sp>
      <p:grpSp>
        <p:nvGrpSpPr>
          <p:cNvPr id="60" name="组合 59"/>
          <p:cNvGrpSpPr/>
          <p:nvPr>
            <p:custDataLst>
              <p:tags r:id="rId11"/>
            </p:custDataLst>
          </p:nvPr>
        </p:nvGrpSpPr>
        <p:grpSpPr>
          <a:xfrm>
            <a:off x="1284600" y="3863292"/>
            <a:ext cx="1124961" cy="2078522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2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49" name="任意多边形: 形状 48"/>
            <p:cNvSpPr/>
            <p:nvPr>
              <p:custDataLst>
                <p:tags r:id="rId13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61" name="组合 60"/>
          <p:cNvGrpSpPr/>
          <p:nvPr>
            <p:custDataLst>
              <p:tags r:id="rId14"/>
            </p:custDataLst>
          </p:nvPr>
        </p:nvGrpSpPr>
        <p:grpSpPr>
          <a:xfrm>
            <a:off x="1932541" y="3870709"/>
            <a:ext cx="1124961" cy="2078522"/>
            <a:chOff x="1712800" y="4635950"/>
            <a:chExt cx="1499948" cy="2494226"/>
          </a:xfrm>
        </p:grpSpPr>
        <p:sp>
          <p:nvSpPr>
            <p:cNvPr id="62" name="任意多边形: 形状 61"/>
            <p:cNvSpPr/>
            <p:nvPr>
              <p:custDataLst>
                <p:tags r:id="rId15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63" name="任意多边形: 形状 62"/>
            <p:cNvSpPr/>
            <p:nvPr>
              <p:custDataLst>
                <p:tags r:id="rId16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0" name="标题 1"/>
          <p:cNvSpPr>
            <a:spLocks noGrp="1"/>
          </p:cNvSpPr>
          <p:nvPr>
            <p:ph type="title" hasCustomPrompt="1"/>
            <p:custDataLst>
              <p:tags r:id="rId17"/>
            </p:custDataLst>
          </p:nvPr>
        </p:nvSpPr>
        <p:spPr>
          <a:xfrm>
            <a:off x="2942603" y="2159005"/>
            <a:ext cx="4215795" cy="901849"/>
          </a:xfrm>
        </p:spPr>
        <p:txBody>
          <a:bodyPr anchor="b">
            <a:normAutofit/>
          </a:bodyPr>
          <a:lstStyle>
            <a:lvl1pPr algn="l">
              <a:defRPr sz="36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2942603" y="3151570"/>
            <a:ext cx="4215795" cy="594043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1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直角三角形 8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11" name="任意多边形: 形状 10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: 形状 11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3" name="任意多边形: 形状 12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4" name="任意多边形: 形状 13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2" y="369362"/>
            <a:ext cx="8139178" cy="3683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0"/>
            </p:custDataLst>
          </p:nvPr>
        </p:nvSpPr>
        <p:spPr>
          <a:xfrm>
            <a:off x="502448" y="793757"/>
            <a:ext cx="3962432" cy="4490756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4679158" y="793757"/>
            <a:ext cx="3962432" cy="4490756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8" name="直角三角形 17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9" name="组合 18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20" name="任意多边形: 形状 19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21" name="任意多边形: 形状 20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22" name="任意多边形: 形状 21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23" name="任意多边形: 形状 22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2" y="369362"/>
            <a:ext cx="8139178" cy="3683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0"/>
            </p:custDataLst>
          </p:nvPr>
        </p:nvSpPr>
        <p:spPr>
          <a:xfrm>
            <a:off x="502448" y="793757"/>
            <a:ext cx="3962432" cy="3175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1"/>
            </p:custDataLst>
          </p:nvPr>
        </p:nvSpPr>
        <p:spPr>
          <a:xfrm>
            <a:off x="502444" y="1172104"/>
            <a:ext cx="3962400" cy="411229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2"/>
            </p:custDataLst>
          </p:nvPr>
        </p:nvSpPr>
        <p:spPr>
          <a:xfrm>
            <a:off x="4676813" y="793757"/>
            <a:ext cx="3962432" cy="3175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3"/>
            </p:custDataLst>
          </p:nvPr>
        </p:nvSpPr>
        <p:spPr>
          <a:xfrm>
            <a:off x="4676813" y="1172104"/>
            <a:ext cx="3962432" cy="4112293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7" name="直角三角形 6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8" name="组合 7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0" name="任意多边形: 形状 9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1" name="任意多边形: 形状 10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: 形状 11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直角三角形 5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7" name="组合 6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8" name="任意多边形: 形状 7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9" name="任意多边形: 形状 8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0" name="任意多边形: 形状 9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1" name="任意多边形: 形状 10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角三角形 7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9" name="直角三角形 8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11" name="任意多边形: 形状 10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: 形状 11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3" name="任意多边形: 形状 12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4" name="任意多边形: 形状 13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48" y="369362"/>
            <a:ext cx="8139178" cy="3683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0"/>
            </p:custDataLst>
          </p:nvPr>
        </p:nvSpPr>
        <p:spPr>
          <a:xfrm>
            <a:off x="502448" y="793757"/>
            <a:ext cx="3962432" cy="4490756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1"/>
            </p:custDataLst>
          </p:nvPr>
        </p:nvSpPr>
        <p:spPr>
          <a:xfrm>
            <a:off x="4679194" y="793757"/>
            <a:ext cx="3962432" cy="4490756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4107" y="0"/>
            <a:ext cx="1621964" cy="13652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8" name="直角三角形 7"/>
          <p:cNvSpPr/>
          <p:nvPr>
            <p:custDataLst>
              <p:tags r:id="rId3"/>
            </p:custDataLst>
          </p:nvPr>
        </p:nvSpPr>
        <p:spPr>
          <a:xfrm flipV="1">
            <a:off x="-4106" y="0"/>
            <a:ext cx="1418569" cy="1194047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9" name="组合 8"/>
          <p:cNvGrpSpPr/>
          <p:nvPr>
            <p:custDataLst>
              <p:tags r:id="rId4"/>
            </p:custDataLst>
          </p:nvPr>
        </p:nvGrpSpPr>
        <p:grpSpPr>
          <a:xfrm flipH="1">
            <a:off x="8241835" y="4730750"/>
            <a:ext cx="1019262" cy="681056"/>
            <a:chOff x="-179642" y="1211796"/>
            <a:chExt cx="1593073" cy="958022"/>
          </a:xfrm>
        </p:grpSpPr>
        <p:sp>
          <p:nvSpPr>
            <p:cNvPr id="10" name="任意多边形: 形状 9"/>
            <p:cNvSpPr/>
            <p:nvPr>
              <p:custDataLst>
                <p:tags r:id="rId5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1" name="任意多边形: 形状 10"/>
            <p:cNvSpPr/>
            <p:nvPr>
              <p:custDataLst>
                <p:tags r:id="rId6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2" name="任意多边形: 形状 11"/>
            <p:cNvSpPr/>
            <p:nvPr>
              <p:custDataLst>
                <p:tags r:id="rId7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  <p:sp>
          <p:nvSpPr>
            <p:cNvPr id="13" name="任意多边形: 形状 12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9"/>
            </p:custDataLst>
          </p:nvPr>
        </p:nvSpPr>
        <p:spPr>
          <a:xfrm>
            <a:off x="7928351" y="793757"/>
            <a:ext cx="713238" cy="4490756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0"/>
            </p:custDataLst>
          </p:nvPr>
        </p:nvSpPr>
        <p:spPr>
          <a:xfrm>
            <a:off x="502444" y="793750"/>
            <a:ext cx="7371076" cy="4490756"/>
          </a:xfrm>
        </p:spPr>
        <p:txBody>
          <a:bodyPr vert="eaVert"/>
          <a:lstStyle>
            <a:lvl1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160.xml"/><Relationship Id="rId17" Type="http://schemas.openxmlformats.org/officeDocument/2006/relationships/tags" Target="../tags/tag159.xml"/><Relationship Id="rId16" Type="http://schemas.openxmlformats.org/officeDocument/2006/relationships/tags" Target="../tags/tag158.xml"/><Relationship Id="rId15" Type="http://schemas.openxmlformats.org/officeDocument/2006/relationships/tags" Target="../tags/tag157.xml"/><Relationship Id="rId14" Type="http://schemas.openxmlformats.org/officeDocument/2006/relationships/tags" Target="../tags/tag156.xml"/><Relationship Id="rId13" Type="http://schemas.openxmlformats.org/officeDocument/2006/relationships/tags" Target="../tags/tag155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502412" y="369358"/>
            <a:ext cx="8139178" cy="36830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502412" y="793757"/>
            <a:ext cx="8139178" cy="4490756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59807" y="5291528"/>
            <a:ext cx="2025000" cy="2640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000" y="5291528"/>
            <a:ext cx="2970000" cy="2640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457950" y="5291528"/>
            <a:ext cx="2025000" cy="2640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685800" rtl="0" eaLnBrk="1" fontAlgn="auto" latinLnBrk="0" hangingPunct="1">
        <a:lnSpc>
          <a:spcPct val="12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0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17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3.xml"/><Relationship Id="rId1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4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5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66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7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68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256"/>
            </a:gs>
            <a:gs pos="100000">
              <a:srgbClr val="52762D"/>
            </a:gs>
          </a:gsLst>
          <a:lin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/>
          <p:nvPr/>
        </p:nvSpPr>
        <p:spPr>
          <a:xfrm>
            <a:off x="1441979" y="1853407"/>
            <a:ext cx="4048125" cy="604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335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亿以上数的认识</a:t>
            </a:r>
            <a:endParaRPr lang="zh-CN" altLang="en-US" sz="3335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50" name="Group 186"/>
          <p:cNvGraphicFramePr>
            <a:graphicFrameLocks noGrp="1"/>
          </p:cNvGraphicFramePr>
          <p:nvPr/>
        </p:nvGraphicFramePr>
        <p:xfrm>
          <a:off x="1631157" y="2857500"/>
          <a:ext cx="5895975" cy="2392045"/>
        </p:xfrm>
        <a:graphic>
          <a:graphicData uri="http://schemas.openxmlformats.org/drawingml/2006/table">
            <a:tbl>
              <a:tblPr/>
              <a:tblGrid>
                <a:gridCol w="730250"/>
                <a:gridCol w="429895"/>
                <a:gridCol w="429895"/>
                <a:gridCol w="431165"/>
                <a:gridCol w="429895"/>
                <a:gridCol w="431165"/>
                <a:gridCol w="430530"/>
                <a:gridCol w="431165"/>
                <a:gridCol w="429895"/>
                <a:gridCol w="431165"/>
                <a:gridCol w="429895"/>
                <a:gridCol w="431165"/>
                <a:gridCol w="429895"/>
              </a:tblGrid>
              <a:tr h="38925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数级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2395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6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16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9" name="TextBox 7"/>
          <p:cNvSpPr txBox="1"/>
          <p:nvPr/>
        </p:nvSpPr>
        <p:spPr>
          <a:xfrm>
            <a:off x="2705365" y="1816365"/>
            <a:ext cx="3393281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三十亿九千万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0" name="TextBox 7"/>
          <p:cNvSpPr txBox="1"/>
          <p:nvPr/>
        </p:nvSpPr>
        <p:spPr>
          <a:xfrm>
            <a:off x="2705365" y="2246313"/>
            <a:ext cx="3393281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七千零三亿零二十万</a:t>
            </a:r>
            <a:endParaRPr lang="en-US" altLang="zh-CN" sz="20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85781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574302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47000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9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722688" y="4401344"/>
            <a:ext cx="283104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002927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431552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858854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287479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716104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143406" y="4401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420594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7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862792" y="4782344"/>
            <a:ext cx="283104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295386" y="4782344"/>
            <a:ext cx="283104" cy="47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713083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147000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574302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002927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431552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858854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287479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6716104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143406" y="4782344"/>
            <a:ext cx="300990" cy="4762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0</a:t>
            </a:r>
            <a:endParaRPr lang="en-US" altLang="zh-CN" sz="1665" b="1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1678" y="346604"/>
            <a:ext cx="5531115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三、依据读法，探究写法</a:t>
            </a:r>
            <a:endParaRPr kumimoji="0" lang="zh-CN" altLang="en-US" sz="33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1514740" y="1297782"/>
            <a:ext cx="6360583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试一试，在数位顺序表内写出下面两个数。</a:t>
            </a:r>
            <a:endParaRPr lang="zh-CN" altLang="en-US" sz="2335" b="1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109104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三、依据读法，探究写法</a:t>
            </a:r>
            <a:endParaRPr kumimoji="0" lang="zh-CN" altLang="en-US" sz="33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1387740" y="1537229"/>
            <a:ext cx="6360583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总结方法：亿以上的数怎么写？</a:t>
            </a:r>
            <a:endParaRPr lang="zh-CN" altLang="en-US" sz="233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12305" name="Group 17"/>
          <p:cNvGrpSpPr/>
          <p:nvPr/>
        </p:nvGrpSpPr>
        <p:grpSpPr>
          <a:xfrm>
            <a:off x="1391708" y="2197365"/>
            <a:ext cx="3720042" cy="1500188"/>
            <a:chOff x="249" y="1616"/>
            <a:chExt cx="2812" cy="1134"/>
          </a:xfrm>
        </p:grpSpPr>
        <p:pic>
          <p:nvPicPr>
            <p:cNvPr id="16392" name="Picture 12" descr="3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49" y="1616"/>
              <a:ext cx="1068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3" name="AutoShape 27"/>
            <p:cNvSpPr/>
            <p:nvPr/>
          </p:nvSpPr>
          <p:spPr>
            <a:xfrm>
              <a:off x="1338" y="1752"/>
              <a:ext cx="1723" cy="590"/>
            </a:xfrm>
            <a:prstGeom prst="wedgeRoundRectCallout">
              <a:avLst>
                <a:gd name="adj1" fmla="val -60449"/>
                <a:gd name="adj2" fmla="val -3898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先看这个数有几级，再从最高级写起。</a:t>
              </a:r>
              <a:endPara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2307" name="Group 19"/>
          <p:cNvGrpSpPr/>
          <p:nvPr/>
        </p:nvGrpSpPr>
        <p:grpSpPr>
          <a:xfrm>
            <a:off x="4254500" y="3397250"/>
            <a:ext cx="3503083" cy="1920875"/>
            <a:chOff x="2640" y="2568"/>
            <a:chExt cx="2648" cy="1452"/>
          </a:xfrm>
        </p:grpSpPr>
        <p:pic>
          <p:nvPicPr>
            <p:cNvPr id="16390" name="Picture 15" descr="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41" y="2887"/>
              <a:ext cx="1047" cy="11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6391" name="AutoShape 27"/>
            <p:cNvSpPr/>
            <p:nvPr/>
          </p:nvSpPr>
          <p:spPr>
            <a:xfrm>
              <a:off x="2640" y="2568"/>
              <a:ext cx="1828" cy="816"/>
            </a:xfrm>
            <a:prstGeom prst="wedgeRoundRectCallout">
              <a:avLst>
                <a:gd name="adj1" fmla="val 60009"/>
                <a:gd name="adj2" fmla="val 3039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哪个数位上一个单位</a:t>
              </a:r>
              <a:endParaRPr lang="zh-CN" altLang="en-US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也没有，就在那个数</a:t>
              </a:r>
              <a:endParaRPr lang="zh-CN" altLang="en-US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位上写</a:t>
              </a:r>
              <a:r>
                <a:rPr lang="en-US" altLang="zh-CN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0</a:t>
              </a: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。</a:t>
              </a:r>
              <a:endParaRPr lang="zh-CN" altLang="en-US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468938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三、依据读法，探究写法</a:t>
            </a:r>
            <a:endParaRPr kumimoji="0" lang="zh-CN" altLang="en-US" sz="33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" name="TextBox 7"/>
          <p:cNvSpPr txBox="1"/>
          <p:nvPr/>
        </p:nvSpPr>
        <p:spPr>
          <a:xfrm>
            <a:off x="4429125" y="1565011"/>
            <a:ext cx="1920875" cy="3473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2500000000</a:t>
            </a:r>
            <a:endParaRPr lang="en-US" altLang="zh-CN" sz="1665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" name="TextBox 7"/>
          <p:cNvSpPr txBox="1"/>
          <p:nvPr/>
        </p:nvSpPr>
        <p:spPr>
          <a:xfrm>
            <a:off x="4429125" y="1926167"/>
            <a:ext cx="1920875" cy="3473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49000600000</a:t>
            </a:r>
            <a:endParaRPr lang="en-US" altLang="zh-CN" sz="1665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4429125" y="2315104"/>
            <a:ext cx="2009511" cy="3473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500407000000</a:t>
            </a:r>
            <a:endParaRPr lang="en-US" altLang="zh-CN" sz="1665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1391708" y="3013604"/>
            <a:ext cx="6060282" cy="23253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2. </a:t>
            </a: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写出下面各组数。</a:t>
            </a:r>
            <a:endParaRPr lang="zh-CN" altLang="en-US" sz="166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（</a:t>
            </a: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）三十                三十万               三十亿</a:t>
            </a:r>
            <a:endParaRPr lang="zh-CN" altLang="en-US" sz="166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（</a:t>
            </a: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）一百零七        一百零七万       一百零七亿</a:t>
            </a:r>
            <a:endParaRPr lang="zh-CN" altLang="en-US" sz="166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（</a:t>
            </a:r>
            <a:r>
              <a:rPr lang="en-US" altLang="zh-CN" sz="1665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）九千二百        九千二百万       九千二百亿</a:t>
            </a:r>
            <a:endParaRPr lang="zh-CN" altLang="en-US" sz="166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381000" lvl="0" indent="-381000" defTabSz="914400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13326" name="Group 14"/>
          <p:cNvGrpSpPr/>
          <p:nvPr/>
        </p:nvGrpSpPr>
        <p:grpSpPr>
          <a:xfrm>
            <a:off x="1373188" y="1457854"/>
            <a:ext cx="6060282" cy="1247510"/>
            <a:chOff x="462" y="1041"/>
            <a:chExt cx="4581" cy="943"/>
          </a:xfrm>
        </p:grpSpPr>
        <p:sp>
          <p:nvSpPr>
            <p:cNvPr id="17416" name="TextBox 7"/>
            <p:cNvSpPr txBox="1"/>
            <p:nvPr/>
          </p:nvSpPr>
          <p:spPr>
            <a:xfrm>
              <a:off x="462" y="1041"/>
              <a:ext cx="4581" cy="94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1665" b="1" dirty="0">
                  <a:solidFill>
                    <a:srgbClr val="000000"/>
                  </a:solidFill>
                  <a:latin typeface="Arial" panose="020B0604020202020204" pitchFamily="34" charset="0"/>
                  <a:ea typeface="楷体_GB2312" pitchFamily="49" charset="-122"/>
                </a:rPr>
                <a:t>1. </a:t>
              </a:r>
              <a:r>
                <a:rPr lang="zh-CN" altLang="en-US" sz="1665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二十五亿                          写作：</a:t>
              </a:r>
              <a:r>
                <a:rPr lang="zh-CN" altLang="en-US" sz="1665" b="1" u="sng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         </a:t>
              </a:r>
              <a:endPara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    </a:t>
              </a:r>
              <a:r>
                <a:rPr lang="zh-CN" altLang="en-US" sz="7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 </a:t>
              </a:r>
              <a:r>
                <a:rPr lang="zh-CN" altLang="en-US" sz="1665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四百九十亿零六十万      写作：</a:t>
              </a:r>
              <a:endPara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    </a:t>
              </a:r>
              <a:r>
                <a:rPr lang="zh-CN" altLang="en-US" sz="75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 </a:t>
              </a:r>
              <a:r>
                <a:rPr lang="zh-CN" altLang="en-US" sz="1665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楷体_GB2312" pitchFamily="49" charset="-122"/>
                </a:rPr>
                <a:t>五千零四亿零七百万      写作：</a:t>
              </a:r>
              <a:endPara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cxnSp>
          <p:nvCxnSpPr>
            <p:cNvPr id="17417" name="直接连接符 8"/>
            <p:cNvCxnSpPr/>
            <p:nvPr/>
          </p:nvCxnSpPr>
          <p:spPr>
            <a:xfrm>
              <a:off x="2774" y="1340"/>
              <a:ext cx="117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18" name="直接连接符 10"/>
            <p:cNvCxnSpPr/>
            <p:nvPr/>
          </p:nvCxnSpPr>
          <p:spPr>
            <a:xfrm>
              <a:off x="2774" y="1616"/>
              <a:ext cx="117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19" name="直接连接符 11"/>
            <p:cNvCxnSpPr/>
            <p:nvPr/>
          </p:nvCxnSpPr>
          <p:spPr>
            <a:xfrm>
              <a:off x="2774" y="1911"/>
              <a:ext cx="1179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64" name="Group 128"/>
          <p:cNvGraphicFramePr>
            <a:graphicFrameLocks noGrp="1"/>
          </p:cNvGraphicFramePr>
          <p:nvPr/>
        </p:nvGraphicFramePr>
        <p:xfrm>
          <a:off x="1627188" y="1477698"/>
          <a:ext cx="5860415" cy="2051685"/>
        </p:xfrm>
        <a:graphic>
          <a:graphicData uri="http://schemas.openxmlformats.org/drawingml/2006/table">
            <a:tbl>
              <a:tblPr/>
              <a:tblGrid>
                <a:gridCol w="694690"/>
                <a:gridCol w="429895"/>
                <a:gridCol w="429895"/>
                <a:gridCol w="431165"/>
                <a:gridCol w="429895"/>
                <a:gridCol w="431165"/>
                <a:gridCol w="430530"/>
                <a:gridCol w="431165"/>
                <a:gridCol w="429895"/>
                <a:gridCol w="431165"/>
                <a:gridCol w="429895"/>
                <a:gridCol w="431165"/>
                <a:gridCol w="429895"/>
              </a:tblGrid>
              <a:tr h="3930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数级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2534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513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750" b="0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4" marR="5714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7"/>
          <p:cNvSpPr txBox="1"/>
          <p:nvPr/>
        </p:nvSpPr>
        <p:spPr>
          <a:xfrm>
            <a:off x="1411553" y="3697553"/>
            <a:ext cx="6301052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  把下面各数改写成用</a:t>
            </a:r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亿</a:t>
            </a:r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作单位的数。</a:t>
            </a:r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               200000000</a:t>
            </a:r>
            <a:r>
              <a:rPr lang="zh-CN" altLang="zh-CN" sz="2000" b="1" dirty="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rPr>
              <a:t>＝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亿</a:t>
            </a:r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109104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四、改写与省略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4878" name="Rectangle 62"/>
          <p:cNvSpPr/>
          <p:nvPr/>
        </p:nvSpPr>
        <p:spPr>
          <a:xfrm>
            <a:off x="2037292" y="4888178"/>
            <a:ext cx="2414323" cy="3987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530500000000</a:t>
            </a:r>
            <a:r>
              <a:rPr lang="zh-CN" altLang="zh-CN" sz="2000" b="1" dirty="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rPr>
              <a:t>＝</a:t>
            </a:r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4880" name="Rectangle 64"/>
          <p:cNvSpPr/>
          <p:nvPr/>
        </p:nvSpPr>
        <p:spPr>
          <a:xfrm>
            <a:off x="2317750" y="4495271"/>
            <a:ext cx="2202657" cy="3987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1000000000</a:t>
            </a:r>
            <a:r>
              <a:rPr lang="zh-CN" altLang="zh-CN" sz="2000" b="1" dirty="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rPr>
              <a:t>＝</a:t>
            </a:r>
            <a:endParaRPr lang="en-US" altLang="zh-CN" sz="2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4882" name="Rectangle 66"/>
          <p:cNvSpPr/>
          <p:nvPr/>
        </p:nvSpPr>
        <p:spPr>
          <a:xfrm>
            <a:off x="3993886" y="4495271"/>
            <a:ext cx="1094052" cy="3987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10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亿</a:t>
            </a:r>
            <a:endParaRPr lang="zh-CN" altLang="en-US" sz="2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34883" name="Rectangle 67"/>
          <p:cNvSpPr/>
          <p:nvPr/>
        </p:nvSpPr>
        <p:spPr>
          <a:xfrm>
            <a:off x="3993886" y="4888178"/>
            <a:ext cx="1273968" cy="39878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5305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亿</a:t>
            </a:r>
            <a:endParaRPr lang="zh-CN" altLang="en-US" sz="2000" b="1" dirty="0">
              <a:solidFill>
                <a:srgbClr val="00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14398" name="Group 62"/>
          <p:cNvGrpSpPr/>
          <p:nvPr/>
        </p:nvGrpSpPr>
        <p:grpSpPr>
          <a:xfrm>
            <a:off x="4872303" y="3817938"/>
            <a:ext cx="3325813" cy="1140354"/>
            <a:chOff x="3152" y="2205"/>
            <a:chExt cx="2514" cy="862"/>
          </a:xfrm>
        </p:grpSpPr>
        <p:pic>
          <p:nvPicPr>
            <p:cNvPr id="18490" name="Picture 16" descr="女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06" y="2205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8491" name="AutoShape 27"/>
            <p:cNvSpPr/>
            <p:nvPr/>
          </p:nvSpPr>
          <p:spPr>
            <a:xfrm>
              <a:off x="3152" y="2477"/>
              <a:ext cx="1568" cy="590"/>
            </a:xfrm>
            <a:prstGeom prst="wedgeRoundRectCallout">
              <a:avLst>
                <a:gd name="adj1" fmla="val 60907"/>
                <a:gd name="adj2" fmla="val 728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可以先分级，找</a:t>
              </a:r>
              <a:endPara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到亿位，再改写。</a:t>
              </a:r>
              <a:endPara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4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4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78" grpId="0"/>
      <p:bldP spid="34880" grpId="0"/>
      <p:bldP spid="34882" grpId="0"/>
      <p:bldP spid="348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7"/>
          <p:cNvSpPr txBox="1"/>
          <p:nvPr/>
        </p:nvSpPr>
        <p:spPr>
          <a:xfrm>
            <a:off x="1521354" y="1546490"/>
            <a:ext cx="6301053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把下面各数改写成用</a:t>
            </a:r>
            <a:r>
              <a:rPr lang="zh-CN" altLang="en-US" sz="2335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335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亿</a:t>
            </a:r>
            <a:r>
              <a:rPr lang="zh-CN" altLang="en-US" sz="2335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335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作单位的数。</a:t>
            </a:r>
            <a:endParaRPr lang="en-US" altLang="zh-CN" sz="2335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109104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四、改写与省略</a:t>
            </a:r>
            <a:endParaRPr kumimoji="0" lang="zh-CN" altLang="en-US" sz="33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5366" name="Rectangle 6"/>
          <p:cNvSpPr/>
          <p:nvPr/>
        </p:nvSpPr>
        <p:spPr>
          <a:xfrm>
            <a:off x="1580886" y="2103438"/>
            <a:ext cx="3869531" cy="255333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46000000000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＝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____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亿       </a:t>
            </a: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70500000000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____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亿</a:t>
            </a: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120600000000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____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亿   </a:t>
            </a: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      5800000000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____</a:t>
            </a:r>
            <a:r>
              <a:rPr lang="zh-CN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亿</a:t>
            </a: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3852333" y="2301875"/>
            <a:ext cx="504825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460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3840428" y="2917032"/>
            <a:ext cx="504825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705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3731948" y="3544094"/>
            <a:ext cx="612140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1206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3852333" y="4144698"/>
            <a:ext cx="397510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58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366" grpId="0"/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8" name="Rectangle 24"/>
          <p:cNvSpPr/>
          <p:nvPr/>
        </p:nvSpPr>
        <p:spPr>
          <a:xfrm>
            <a:off x="2652448" y="4410604"/>
            <a:ext cx="1141677" cy="341313"/>
          </a:xfrm>
          <a:prstGeom prst="rect">
            <a:avLst/>
          </a:prstGeom>
          <a:solidFill>
            <a:srgbClr val="66CCFF"/>
          </a:solidFill>
          <a:ln w="12700">
            <a:noFill/>
          </a:ln>
        </p:spPr>
        <p:txBody>
          <a:bodyPr wrap="none" anchor="ctr"/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401" name="Rectangle 17"/>
          <p:cNvSpPr/>
          <p:nvPr/>
        </p:nvSpPr>
        <p:spPr>
          <a:xfrm>
            <a:off x="2652448" y="3278188"/>
            <a:ext cx="1141677" cy="341313"/>
          </a:xfrm>
          <a:prstGeom prst="rect">
            <a:avLst/>
          </a:prstGeom>
          <a:solidFill>
            <a:srgbClr val="66CCFF"/>
          </a:solidFill>
          <a:ln w="12700">
            <a:noFill/>
          </a:ln>
        </p:spPr>
        <p:txBody>
          <a:bodyPr wrap="none" anchor="ctr"/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109104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四、改写与省略</a:t>
            </a:r>
            <a:endParaRPr kumimoji="0" lang="zh-CN" altLang="en-US" sz="33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1242219" y="1297782"/>
            <a:ext cx="6930760" cy="1198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我们学过用</a:t>
            </a:r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四舍五入</a:t>
            </a:r>
            <a:r>
              <a:rPr lang="zh-CN" altLang="en-US" sz="20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法求一个亿以内数的近似数。如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729380</a:t>
            </a:r>
            <a:r>
              <a:rPr lang="zh-CN" altLang="zh-CN" sz="2000" b="1" dirty="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</a:rPr>
              <a:t>≈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 pitchFamily="34" charset="0"/>
                <a:ea typeface="楷体_GB2312" pitchFamily="49" charset="-122"/>
              </a:rPr>
              <a:t>73</a:t>
            </a: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万。比亿大的数，也可以用同样的方法求出</a:t>
            </a:r>
            <a:endParaRPr lang="en-US" altLang="zh-CN" sz="2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它们的近似数。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5961" name="Rectangle 121"/>
          <p:cNvSpPr>
            <a:spLocks noChangeArrowheads="1"/>
          </p:cNvSpPr>
          <p:nvPr/>
        </p:nvSpPr>
        <p:spPr bwMode="auto">
          <a:xfrm>
            <a:off x="2291292" y="3218657"/>
            <a:ext cx="1924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1034500000</a:t>
            </a: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≈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5962" name="Rectangle 122"/>
          <p:cNvSpPr/>
          <p:nvPr/>
        </p:nvSpPr>
        <p:spPr>
          <a:xfrm>
            <a:off x="1240896" y="2697428"/>
            <a:ext cx="6562090" cy="460375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省略下面各数亿位后面的尾数，求出它们的近似数。</a:t>
            </a:r>
            <a:endParaRPr lang="zh-CN" altLang="en-US" sz="20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35963" name="Rectangle 123"/>
          <p:cNvSpPr>
            <a:spLocks noChangeArrowheads="1"/>
          </p:cNvSpPr>
          <p:nvPr/>
        </p:nvSpPr>
        <p:spPr bwMode="auto">
          <a:xfrm>
            <a:off x="3971396" y="3217333"/>
            <a:ext cx="7353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10</a:t>
            </a:r>
            <a:r>
              <a: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亿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35965" name="Rectangle 125"/>
          <p:cNvSpPr>
            <a:spLocks noChangeArrowheads="1"/>
          </p:cNvSpPr>
          <p:nvPr/>
        </p:nvSpPr>
        <p:spPr bwMode="auto">
          <a:xfrm>
            <a:off x="2291292" y="4359011"/>
            <a:ext cx="1924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9876540000</a:t>
            </a: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≈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5966" name="Rectangle 126"/>
          <p:cNvSpPr>
            <a:spLocks noChangeArrowheads="1"/>
          </p:cNvSpPr>
          <p:nvPr/>
        </p:nvSpPr>
        <p:spPr bwMode="auto">
          <a:xfrm>
            <a:off x="3978011" y="4359011"/>
            <a:ext cx="7353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99</a:t>
            </a:r>
            <a:r>
              <a:rPr kumimoji="1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亿</a:t>
            </a:r>
            <a:endParaRPr kumimoji="1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楷体_GB2312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711979" y="3638021"/>
            <a:ext cx="5025761" cy="508583"/>
            <a:chOff x="2356775" y="4385863"/>
            <a:chExt cx="6031649" cy="610052"/>
          </a:xfrm>
        </p:grpSpPr>
        <p:sp>
          <p:nvSpPr>
            <p:cNvPr id="35964" name="Rectangle 124"/>
            <p:cNvSpPr>
              <a:spLocks noChangeArrowheads="1"/>
            </p:cNvSpPr>
            <p:nvPr/>
          </p:nvSpPr>
          <p:spPr bwMode="auto">
            <a:xfrm>
              <a:off x="2582228" y="4517573"/>
              <a:ext cx="5806196" cy="478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665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千万位上的数小于</a:t>
              </a:r>
              <a:r>
                <a:rPr kumimoji="1" lang="en-US" altLang="zh-CN" sz="1665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楷体_GB2312" pitchFamily="49" charset="-122"/>
                  <a:cs typeface="+mn-cs"/>
                </a:rPr>
                <a:t>5</a:t>
              </a:r>
              <a:r>
                <a:rPr kumimoji="1" lang="zh-CN" altLang="en-US" sz="1665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，把亿位后面的尾数舍去。</a:t>
              </a:r>
              <a:endParaRPr kumimoji="1" lang="zh-CN" altLang="en-US" sz="166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  <p:cxnSp>
          <p:nvCxnSpPr>
            <p:cNvPr id="20496" name="肘形连接符 2"/>
            <p:cNvCxnSpPr/>
            <p:nvPr/>
          </p:nvCxnSpPr>
          <p:spPr>
            <a:xfrm rot="10800000">
              <a:off x="2356775" y="4385863"/>
              <a:ext cx="288000" cy="360000"/>
            </a:xfrm>
            <a:prstGeom prst="bentConnector2">
              <a:avLst/>
            </a:prstGeom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  <p:grpSp>
        <p:nvGrpSpPr>
          <p:cNvPr id="16411" name="Group 27"/>
          <p:cNvGrpSpPr/>
          <p:nvPr/>
        </p:nvGrpSpPr>
        <p:grpSpPr>
          <a:xfrm>
            <a:off x="2710657" y="4790282"/>
            <a:ext cx="3721364" cy="488156"/>
            <a:chOff x="1473" y="3621"/>
            <a:chExt cx="2813" cy="369"/>
          </a:xfrm>
        </p:grpSpPr>
        <p:sp>
          <p:nvSpPr>
            <p:cNvPr id="35967" name="Rectangle 127"/>
            <p:cNvSpPr>
              <a:spLocks noChangeArrowheads="1"/>
            </p:cNvSpPr>
            <p:nvPr/>
          </p:nvSpPr>
          <p:spPr bwMode="auto">
            <a:xfrm>
              <a:off x="1614" y="3689"/>
              <a:ext cx="2672" cy="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1665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千万位上的数比</a:t>
              </a:r>
              <a:r>
                <a:rPr kumimoji="1" lang="en-US" altLang="zh-CN" sz="1665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+mn-lt"/>
                  <a:ea typeface="楷体_GB2312" pitchFamily="49" charset="-122"/>
                  <a:cs typeface="+mn-cs"/>
                </a:rPr>
                <a:t>5</a:t>
              </a:r>
              <a:r>
                <a:rPr kumimoji="1" lang="zh-CN" altLang="en-US" sz="1665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楷体_GB2312" pitchFamily="49" charset="-122"/>
                  <a:ea typeface="楷体_GB2312" pitchFamily="49" charset="-122"/>
                  <a:cs typeface="+mn-cs"/>
                </a:rPr>
                <a:t>大，该怎么办？</a:t>
              </a:r>
              <a:endParaRPr kumimoji="1" lang="zh-CN" altLang="en-US" sz="166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  <p:cxnSp>
          <p:nvCxnSpPr>
            <p:cNvPr id="20494" name="肘形连接符 13"/>
            <p:cNvCxnSpPr/>
            <p:nvPr/>
          </p:nvCxnSpPr>
          <p:spPr>
            <a:xfrm rot="10800000">
              <a:off x="1473" y="3621"/>
              <a:ext cx="181" cy="226"/>
            </a:xfrm>
            <a:prstGeom prst="bentConnector2">
              <a:avLst/>
            </a:prstGeom>
            <a:ln w="19050" cap="flat" cmpd="sng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</p:spPr>
        </p:cxn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8" grpId="0" bldLvl="0" animBg="1"/>
      <p:bldP spid="16401" grpId="0" bldLvl="0" animBg="1"/>
      <p:bldP spid="4" grpId="0"/>
      <p:bldP spid="35961" grpId="0"/>
      <p:bldP spid="35962" grpId="0"/>
      <p:bldP spid="35963" grpId="0"/>
      <p:bldP spid="35965" grpId="0"/>
      <p:bldP spid="3596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109104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四、改写与省略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6085" name="Rectangle 5"/>
          <p:cNvSpPr/>
          <p:nvPr/>
        </p:nvSpPr>
        <p:spPr>
          <a:xfrm>
            <a:off x="1152261" y="1551782"/>
            <a:ext cx="7110677" cy="52260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省略下面各数亿位后面的尾数，写出它们的近似数。</a:t>
            </a:r>
            <a:endParaRPr lang="zh-CN" altLang="en-US" sz="233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17415" name="Rectangle 7"/>
          <p:cNvSpPr/>
          <p:nvPr/>
        </p:nvSpPr>
        <p:spPr>
          <a:xfrm>
            <a:off x="1169458" y="2259542"/>
            <a:ext cx="4295511" cy="92202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marL="381000" indent="-381000"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000" dirty="0">
                <a:latin typeface="Arial" panose="020B0604020202020204" pitchFamily="34" charset="0"/>
              </a:rPr>
              <a:t>1. 923456000</a:t>
            </a:r>
            <a:r>
              <a:rPr lang="en-US" altLang="zh-CN" sz="2000" dirty="0">
                <a:solidFill>
                  <a:srgbClr val="000000"/>
                </a:solidFill>
                <a:latin typeface="楷体_GB2312" pitchFamily="49" charset="-122"/>
              </a:rPr>
              <a:t>≈</a:t>
            </a:r>
            <a:r>
              <a:rPr lang="en-US" altLang="zh-CN" sz="2000" dirty="0">
                <a:latin typeface="Arial" panose="020B0604020202020204" pitchFamily="34" charset="0"/>
              </a:rPr>
              <a:t>______</a:t>
            </a:r>
            <a:r>
              <a:rPr lang="zh-CN" altLang="en-US" sz="2000" dirty="0">
                <a:latin typeface="Arial" panose="020B0604020202020204" pitchFamily="34" charset="0"/>
              </a:rPr>
              <a:t>亿</a:t>
            </a:r>
            <a:endParaRPr lang="zh-CN" altLang="en-US" sz="2000" dirty="0">
              <a:latin typeface="Arial" panose="020B0604020202020204" pitchFamily="34" charset="0"/>
            </a:endParaRPr>
          </a:p>
          <a:p>
            <a:pPr marL="381000" indent="-381000" eaLnBrk="1" hangingPunct="1">
              <a:lnSpc>
                <a:spcPct val="120000"/>
              </a:lnSpc>
              <a:spcBef>
                <a:spcPct val="30000"/>
              </a:spcBef>
            </a:pPr>
            <a:r>
              <a:rPr lang="en-US" altLang="zh-CN" sz="2000" dirty="0">
                <a:latin typeface="Arial" panose="020B0604020202020204" pitchFamily="34" charset="0"/>
              </a:rPr>
              <a:t>    950228500</a:t>
            </a:r>
            <a:r>
              <a:rPr lang="en-US" altLang="zh-CN" sz="2000" dirty="0">
                <a:solidFill>
                  <a:srgbClr val="000000"/>
                </a:solidFill>
                <a:latin typeface="楷体_GB2312" pitchFamily="49" charset="-122"/>
              </a:rPr>
              <a:t>≈</a:t>
            </a:r>
            <a:r>
              <a:rPr lang="en-US" altLang="zh-CN" sz="2000" dirty="0">
                <a:latin typeface="Arial" panose="020B0604020202020204" pitchFamily="34" charset="0"/>
              </a:rPr>
              <a:t>______</a:t>
            </a:r>
            <a:r>
              <a:rPr lang="zh-CN" altLang="en-US" sz="2000" dirty="0">
                <a:latin typeface="Arial" panose="020B0604020202020204" pitchFamily="34" charset="0"/>
              </a:rPr>
              <a:t>亿</a:t>
            </a:r>
            <a:endParaRPr lang="zh-CN" altLang="en-US" sz="2000" dirty="0">
              <a:latin typeface="Arial" panose="020B0604020202020204" pitchFamily="34" charset="0"/>
            </a:endParaRPr>
          </a:p>
        </p:txBody>
      </p:sp>
      <p:sp>
        <p:nvSpPr>
          <p:cNvPr id="17416" name="Rectangle 8"/>
          <p:cNvSpPr/>
          <p:nvPr/>
        </p:nvSpPr>
        <p:spPr>
          <a:xfrm>
            <a:off x="1184011" y="3643313"/>
            <a:ext cx="6656917" cy="46037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2. 428000000      5260230000      49692000000</a:t>
            </a:r>
            <a:endParaRPr lang="zh-CN" altLang="en-US" sz="20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3223948" y="2276740"/>
            <a:ext cx="290195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9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3218657" y="2717271"/>
            <a:ext cx="397510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10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871928" y="4085167"/>
            <a:ext cx="503555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亿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3628761" y="4091782"/>
            <a:ext cx="610870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53</a:t>
            </a: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亿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5651500" y="4071938"/>
            <a:ext cx="718185" cy="3473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497</a:t>
            </a: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亿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5" grpId="0"/>
      <p:bldP spid="17415" grpId="0"/>
      <p:bldP spid="17416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xfrm>
            <a:off x="1270000" y="508000"/>
            <a:ext cx="6361907" cy="1100667"/>
          </a:xfrm>
        </p:spPr>
        <p:txBody>
          <a:bodyPr vert="horz" wrap="square" lIns="76199" tIns="38099" rIns="76199" bIns="38099" anchor="t"/>
          <a:lstStyle/>
          <a:p>
            <a:pPr defTabSz="457200"/>
            <a:r>
              <a:rPr lang="zh-CN" altLang="en-US" b="1" kern="1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教学目标</a:t>
            </a:r>
            <a:endParaRPr lang="zh-CN" altLang="en-US" b="1" kern="120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1264708" y="1177396"/>
            <a:ext cx="6667500" cy="4020344"/>
          </a:xfrm>
        </p:spPr>
        <p:txBody>
          <a:bodyPr vert="horz" wrap="square" lIns="76199" tIns="38099" rIns="76199" bIns="38099" anchor="t"/>
          <a:lstStyle/>
          <a:p>
            <a:r>
              <a:rPr lang="en-US" altLang="zh-CN" sz="2335" dirty="0"/>
              <a:t>1</a:t>
            </a:r>
            <a:r>
              <a:rPr lang="zh-CN" altLang="zh-CN" sz="2335" dirty="0"/>
              <a:t>、认识亿、十亿、百亿、千亿。</a:t>
            </a:r>
            <a:endParaRPr lang="zh-CN" altLang="zh-CN" sz="2335" dirty="0"/>
          </a:p>
          <a:p>
            <a:r>
              <a:rPr lang="en-US" altLang="zh-CN" sz="2335" dirty="0"/>
              <a:t>2</a:t>
            </a:r>
            <a:r>
              <a:rPr lang="zh-CN" altLang="zh-CN" sz="2335" dirty="0"/>
              <a:t>、能正确地读出亿以上的数。</a:t>
            </a:r>
            <a:endParaRPr lang="zh-CN" altLang="zh-CN" sz="2335" dirty="0"/>
          </a:p>
          <a:p>
            <a:r>
              <a:rPr lang="en-US" altLang="zh-CN" sz="2335" dirty="0"/>
              <a:t>3</a:t>
            </a:r>
            <a:r>
              <a:rPr lang="zh-CN" altLang="zh-CN" sz="2335" dirty="0"/>
              <a:t>、通过归纳亿以内数的读数规则，培养学生分析问题的能力。</a:t>
            </a:r>
            <a:endParaRPr lang="zh-CN" altLang="zh-CN" sz="2335" dirty="0"/>
          </a:p>
          <a:p>
            <a:endParaRPr lang="zh-CN" altLang="zh-CN" sz="2335" dirty="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Box 7"/>
          <p:cNvSpPr txBox="1"/>
          <p:nvPr/>
        </p:nvSpPr>
        <p:spPr>
          <a:xfrm>
            <a:off x="1152261" y="1247511"/>
            <a:ext cx="6781271" cy="1014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（一）要想快速准确地读出这个数，你首先会</a:t>
            </a:r>
            <a:endParaRPr lang="en-US" altLang="zh-CN" sz="25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500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            做什么？</a:t>
            </a:r>
            <a:endParaRPr lang="zh-CN" altLang="en-US" sz="2500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48134" name="Text Box 6"/>
          <p:cNvSpPr txBox="1"/>
          <p:nvPr/>
        </p:nvSpPr>
        <p:spPr>
          <a:xfrm>
            <a:off x="3081073" y="2468563"/>
            <a:ext cx="2797968" cy="475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25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60200400</a:t>
            </a:r>
            <a:endParaRPr lang="zh-CN" altLang="en-US" sz="2500" b="1" dirty="0">
              <a:solidFill>
                <a:schemeClr val="tx1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48135" name="Text Box 7"/>
          <p:cNvSpPr txBox="1"/>
          <p:nvPr/>
        </p:nvSpPr>
        <p:spPr>
          <a:xfrm>
            <a:off x="2104761" y="3854979"/>
            <a:ext cx="3018896" cy="3473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预设：分级</a:t>
            </a:r>
            <a:endParaRPr lang="zh-CN" altLang="en-US" sz="1665" b="1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349875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一、复习导入，回顾旧知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  <p:bldP spid="48134" grpId="0"/>
      <p:bldP spid="48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Box 7"/>
          <p:cNvSpPr txBox="1"/>
          <p:nvPr/>
        </p:nvSpPr>
        <p:spPr>
          <a:xfrm>
            <a:off x="1988344" y="4537604"/>
            <a:ext cx="4980781" cy="3473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从右往左数，亿位在第几位？</a:t>
            </a:r>
            <a:endParaRPr lang="zh-CN" altLang="en-US" sz="1665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349875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一、复习导入，回顾旧知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8133" name="TextBox 7"/>
          <p:cNvSpPr txBox="1"/>
          <p:nvPr/>
        </p:nvSpPr>
        <p:spPr>
          <a:xfrm>
            <a:off x="1152261" y="1321594"/>
            <a:ext cx="6781271" cy="475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500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（二）请你对照数位顺序表说出各级的读法。</a:t>
            </a:r>
            <a:endParaRPr lang="zh-CN" altLang="en-US" sz="2500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5417" name="Group 297"/>
          <p:cNvGraphicFramePr>
            <a:graphicFrameLocks noGrp="1"/>
          </p:cNvGraphicFramePr>
          <p:nvPr/>
        </p:nvGraphicFramePr>
        <p:xfrm>
          <a:off x="1571625" y="2017448"/>
          <a:ext cx="6000750" cy="2039620"/>
        </p:xfrm>
        <a:graphic>
          <a:graphicData uri="http://schemas.openxmlformats.org/drawingml/2006/table">
            <a:tbl>
              <a:tblPr/>
              <a:tblGrid>
                <a:gridCol w="614045"/>
                <a:gridCol w="448310"/>
                <a:gridCol w="448310"/>
                <a:gridCol w="450215"/>
                <a:gridCol w="448310"/>
                <a:gridCol w="450215"/>
                <a:gridCol w="447675"/>
                <a:gridCol w="448945"/>
                <a:gridCol w="448310"/>
                <a:gridCol w="449580"/>
                <a:gridCol w="448945"/>
                <a:gridCol w="449580"/>
                <a:gridCol w="448310"/>
              </a:tblGrid>
              <a:tr h="4140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级数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  级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  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  级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20586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……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97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6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41" marR="57141" marT="0" marB="0" anchor="ctr" anchorCtr="1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992313" y="5023115"/>
            <a:ext cx="5040313" cy="3473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今天我们就一起来认识这些亿以上的数。</a:t>
            </a:r>
            <a:endParaRPr lang="en-US" altLang="zh-CN" sz="166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468938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二、知识迁移，学习读法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0727" name="Rectangle 7"/>
          <p:cNvSpPr/>
          <p:nvPr/>
        </p:nvSpPr>
        <p:spPr>
          <a:xfrm>
            <a:off x="1992313" y="3997854"/>
            <a:ext cx="3714750" cy="39878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问题</a:t>
            </a: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：你能读出全球人口的数量吗？ 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0728" name="Rectangle 8"/>
          <p:cNvSpPr/>
          <p:nvPr/>
        </p:nvSpPr>
        <p:spPr>
          <a:xfrm>
            <a:off x="1992313" y="4393407"/>
            <a:ext cx="4781550" cy="39878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问题</a:t>
            </a:r>
            <a:r>
              <a: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：生活中有比亿更大的数吗？请举例说明。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152" name="Picture 8" descr="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71386" y="1452563"/>
            <a:ext cx="5685896" cy="209946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727" grpId="0"/>
      <p:bldP spid="307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1"/>
          <p:cNvSpPr/>
          <p:nvPr/>
        </p:nvSpPr>
        <p:spPr>
          <a:xfrm>
            <a:off x="3422386" y="1726407"/>
            <a:ext cx="0" cy="0"/>
          </a:xfrm>
          <a:prstGeom prst="line">
            <a:avLst/>
          </a:prstGeom>
          <a:ln w="9525">
            <a:noFill/>
          </a:ln>
        </p:spPr>
      </p:sp>
      <p:sp>
        <p:nvSpPr>
          <p:cNvPr id="11267" name="Line 46"/>
          <p:cNvSpPr/>
          <p:nvPr/>
        </p:nvSpPr>
        <p:spPr>
          <a:xfrm>
            <a:off x="3092979" y="3827198"/>
            <a:ext cx="0" cy="0"/>
          </a:xfrm>
          <a:prstGeom prst="line">
            <a:avLst/>
          </a:prstGeom>
          <a:ln w="9525">
            <a:noFill/>
          </a:ln>
        </p:spPr>
      </p:sp>
      <p:sp>
        <p:nvSpPr>
          <p:cNvPr id="66" name="TextBox 7"/>
          <p:cNvSpPr txBox="1">
            <a:spLocks noChangeArrowheads="1"/>
          </p:cNvSpPr>
          <p:nvPr/>
        </p:nvSpPr>
        <p:spPr bwMode="auto">
          <a:xfrm>
            <a:off x="4004469" y="1559719"/>
            <a:ext cx="4048125" cy="412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08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全球人口：</a:t>
            </a:r>
            <a:r>
              <a:rPr kumimoji="1" lang="en-US" altLang="zh-CN" sz="208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7000000000</a:t>
            </a:r>
            <a:r>
              <a:rPr kumimoji="1" lang="zh-CN" altLang="en-US" sz="2085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_GB2312" pitchFamily="49" charset="-122"/>
                <a:cs typeface="+mn-cs"/>
              </a:rPr>
              <a:t>人</a:t>
            </a:r>
            <a:endParaRPr kumimoji="1" lang="zh-CN" altLang="en-US" sz="2085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楷体_GB2312" pitchFamily="49" charset="-122"/>
              <a:cs typeface="+mn-cs"/>
            </a:endParaRPr>
          </a:p>
        </p:txBody>
      </p:sp>
      <p:graphicFrame>
        <p:nvGraphicFramePr>
          <p:cNvPr id="7297" name="Group 129"/>
          <p:cNvGraphicFramePr>
            <a:graphicFrameLocks noGrp="1"/>
          </p:cNvGraphicFramePr>
          <p:nvPr/>
        </p:nvGraphicFramePr>
        <p:xfrm>
          <a:off x="1631157" y="3192198"/>
          <a:ext cx="5881370" cy="1704975"/>
        </p:xfrm>
        <a:graphic>
          <a:graphicData uri="http://schemas.openxmlformats.org/drawingml/2006/table">
            <a:tbl>
              <a:tblPr/>
              <a:tblGrid>
                <a:gridCol w="714375"/>
                <a:gridCol w="429895"/>
                <a:gridCol w="429895"/>
                <a:gridCol w="431165"/>
                <a:gridCol w="431165"/>
                <a:gridCol w="431165"/>
                <a:gridCol w="429895"/>
                <a:gridCol w="431165"/>
                <a:gridCol w="430530"/>
                <a:gridCol w="431165"/>
                <a:gridCol w="429260"/>
                <a:gridCol w="431800"/>
                <a:gridCol w="429895"/>
              </a:tblGrid>
              <a:tr h="3429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数级</a:t>
                      </a: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r>
                        <a:rPr kumimoji="0" lang="en-US" altLang="zh-CN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kumimoji="0" lang="en-US" altLang="zh-CN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kumimoji="0" lang="en-US" altLang="zh-CN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0287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75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335" b="1" i="0" u="none" strike="noStrike" cap="none" normalizeH="0" baseline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Calibri" panose="020F050202020403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33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3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75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750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Calibri" panose="020F050202020403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7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9" marR="57159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26594" y="3517636"/>
            <a:ext cx="416719" cy="987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1" hangingPunct="1">
              <a:lnSpc>
                <a:spcPct val="145000"/>
              </a:lnSpc>
              <a:buClrTx/>
              <a:buSzTx/>
              <a:buFontTx/>
              <a:defRPr/>
            </a:pPr>
            <a:r>
              <a:rPr kumimoji="1" lang="zh-CN" altLang="en-US" sz="1335" kern="1200" cap="none" spc="0" normalizeH="0" baseline="0" noProof="0" dirty="0">
                <a:latin typeface="+mn-ea"/>
                <a:ea typeface="+mn-ea"/>
                <a:cs typeface="+mn-cs"/>
              </a:rPr>
              <a:t>十亿位</a:t>
            </a:r>
            <a:endParaRPr kumimoji="1" lang="zh-CN" altLang="en-US" sz="1335" kern="1200" cap="none" spc="0" normalizeH="0" baseline="0" noProof="0" dirty="0">
              <a:latin typeface="+mn-ea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82094" y="3517636"/>
            <a:ext cx="416719" cy="987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1" hangingPunct="1">
              <a:lnSpc>
                <a:spcPct val="145000"/>
              </a:lnSpc>
              <a:buClrTx/>
              <a:buSzTx/>
              <a:buFontTx/>
              <a:defRPr/>
            </a:pPr>
            <a:r>
              <a:rPr kumimoji="1" lang="zh-CN" altLang="en-US" sz="1335" kern="1200" cap="none" spc="0" normalizeH="0" baseline="0" noProof="0" dirty="0">
                <a:latin typeface="+mn-ea"/>
                <a:ea typeface="+mn-ea"/>
                <a:cs typeface="+mn-cs"/>
              </a:rPr>
              <a:t>百亿位</a:t>
            </a:r>
            <a:endParaRPr kumimoji="1" lang="zh-CN" altLang="en-US" sz="1335" kern="1200" cap="none" spc="0" normalizeH="0" baseline="0" noProof="0" dirty="0">
              <a:latin typeface="+mn-ea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37594" y="3517636"/>
            <a:ext cx="416719" cy="987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1" hangingPunct="1">
              <a:lnSpc>
                <a:spcPct val="145000"/>
              </a:lnSpc>
              <a:buClrTx/>
              <a:buSzTx/>
              <a:buFontTx/>
              <a:defRPr/>
            </a:pPr>
            <a:r>
              <a:rPr kumimoji="1" lang="zh-CN" altLang="en-US" sz="1335" kern="1200" cap="none" spc="0" normalizeH="0" baseline="0" noProof="0" dirty="0">
                <a:latin typeface="+mn-ea"/>
                <a:ea typeface="+mn-ea"/>
                <a:cs typeface="+mn-cs"/>
              </a:rPr>
              <a:t>千</a:t>
            </a:r>
            <a:endParaRPr kumimoji="1" lang="en-US" altLang="zh-CN" sz="1335" kern="1200" cap="none" spc="0" normalizeH="0" baseline="0" noProof="0" dirty="0">
              <a:latin typeface="+mn-ea"/>
              <a:ea typeface="+mn-ea"/>
              <a:cs typeface="+mn-cs"/>
            </a:endParaRPr>
          </a:p>
          <a:p>
            <a:pPr marR="0" algn="ctr" defTabSz="914400" eaLnBrk="1" hangingPunct="1">
              <a:lnSpc>
                <a:spcPct val="145000"/>
              </a:lnSpc>
              <a:buClrTx/>
              <a:buSzTx/>
              <a:buFontTx/>
              <a:defRPr/>
            </a:pPr>
            <a:r>
              <a:rPr kumimoji="1" lang="zh-CN" altLang="en-US" sz="1335" kern="1200" cap="none" spc="0" normalizeH="0" baseline="0" noProof="0" dirty="0">
                <a:latin typeface="+mn-ea"/>
                <a:ea typeface="+mn-ea"/>
                <a:cs typeface="+mn-cs"/>
              </a:rPr>
              <a:t>亿</a:t>
            </a:r>
            <a:endParaRPr kumimoji="1" lang="en-US" altLang="zh-CN" sz="1335" kern="1200" cap="none" spc="0" normalizeH="0" baseline="0" noProof="0" dirty="0">
              <a:latin typeface="+mn-ea"/>
              <a:ea typeface="+mn-ea"/>
              <a:cs typeface="+mn-cs"/>
            </a:endParaRPr>
          </a:p>
          <a:p>
            <a:pPr marR="0" algn="ctr" defTabSz="914400" eaLnBrk="1" hangingPunct="1">
              <a:lnSpc>
                <a:spcPct val="145000"/>
              </a:lnSpc>
              <a:buClrTx/>
              <a:buSzTx/>
              <a:buFontTx/>
              <a:defRPr/>
            </a:pPr>
            <a:r>
              <a:rPr kumimoji="1" lang="zh-CN" altLang="en-US" sz="1335" kern="1200" cap="none" spc="0" normalizeH="0" baseline="0" noProof="0" dirty="0">
                <a:latin typeface="+mn-ea"/>
                <a:ea typeface="+mn-ea"/>
                <a:cs typeface="+mn-cs"/>
              </a:rPr>
              <a:t>位</a:t>
            </a:r>
            <a:endParaRPr kumimoji="1" lang="zh-CN" altLang="en-US" sz="1335" kern="1200" cap="none" spc="0" normalizeH="0" baseline="0" noProof="0" dirty="0">
              <a:latin typeface="+mn-ea"/>
              <a:ea typeface="+mn-ea"/>
              <a:cs typeface="+mn-cs"/>
            </a:endParaRPr>
          </a:p>
        </p:txBody>
      </p:sp>
      <p:sp>
        <p:nvSpPr>
          <p:cNvPr id="18" name="TextBox 7"/>
          <p:cNvSpPr txBox="1"/>
          <p:nvPr/>
        </p:nvSpPr>
        <p:spPr>
          <a:xfrm>
            <a:off x="2371990" y="5036344"/>
            <a:ext cx="3155156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读作：七十亿</a:t>
            </a:r>
            <a:endParaRPr lang="en-US" altLang="zh-CN" sz="2000" b="1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349875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二、知识迁移，学习读法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11323" name="Picture 65" descr="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1896" y="1416844"/>
            <a:ext cx="2309813" cy="149886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234" name="AutoShape 27"/>
          <p:cNvSpPr/>
          <p:nvPr/>
        </p:nvSpPr>
        <p:spPr>
          <a:xfrm>
            <a:off x="4022990" y="2373313"/>
            <a:ext cx="1860021" cy="420688"/>
          </a:xfrm>
          <a:prstGeom prst="wedgeRoundRectCallout">
            <a:avLst>
              <a:gd name="adj1" fmla="val -62731"/>
              <a:gd name="adj2" fmla="val -28616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rPr>
              <a:t>我快背不动了！</a:t>
            </a:r>
            <a:endParaRPr lang="zh-CN" altLang="en-US" sz="1665" b="1" dirty="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14" grpId="0"/>
      <p:bldP spid="16" grpId="0"/>
      <p:bldP spid="17" grpId="0"/>
      <p:bldP spid="18" grpId="0"/>
      <p:bldP spid="723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55" name="Group 163"/>
          <p:cNvGraphicFramePr>
            <a:graphicFrameLocks noGrp="1"/>
          </p:cNvGraphicFramePr>
          <p:nvPr/>
        </p:nvGraphicFramePr>
        <p:xfrm>
          <a:off x="1571625" y="1869282"/>
          <a:ext cx="5941060" cy="2428875"/>
        </p:xfrm>
        <a:graphic>
          <a:graphicData uri="http://schemas.openxmlformats.org/drawingml/2006/table">
            <a:tbl>
              <a:tblPr/>
              <a:tblGrid>
                <a:gridCol w="775335"/>
                <a:gridCol w="429895"/>
                <a:gridCol w="429895"/>
                <a:gridCol w="431165"/>
                <a:gridCol w="429895"/>
                <a:gridCol w="431800"/>
                <a:gridCol w="429260"/>
                <a:gridCol w="431165"/>
                <a:gridCol w="412115"/>
                <a:gridCol w="449580"/>
                <a:gridCol w="429260"/>
                <a:gridCol w="431800"/>
                <a:gridCol w="429895"/>
              </a:tblGrid>
              <a:tr h="381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数级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级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2395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数位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anchor="ctr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十亿位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亿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万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千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百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十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  <a:cs typeface="Times New Roman" panose="02020603050405020304" pitchFamily="18" charset="0"/>
                        </a:rPr>
                        <a:t>位</a:t>
                      </a:r>
                      <a:endParaRPr kumimoji="0" lang="zh-CN" altLang="en-US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70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13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en-US" altLang="zh-CN" sz="1665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endParaRPr kumimoji="0" lang="en-US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1C1C1C"/>
                          </a:solidFill>
                          <a:latin typeface="Arial" panose="020B0604020202020204" pitchFamily="34" charset="0"/>
                          <a:ea typeface="楷体_GB2312" pitchFamily="49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3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665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endParaRPr kumimoji="0" lang="zh-CN" altLang="zh-CN" sz="1665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7154" marR="57154" marT="0" marB="0" horzOverflow="overflow">
                    <a:lnL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3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TextBox 7"/>
          <p:cNvSpPr txBox="1"/>
          <p:nvPr/>
        </p:nvSpPr>
        <p:spPr>
          <a:xfrm>
            <a:off x="1530615" y="4486011"/>
            <a:ext cx="4583906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读作：一百亿四千万二千</a:t>
            </a:r>
            <a:endParaRPr lang="en-US" altLang="zh-CN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1530615" y="4947708"/>
            <a:ext cx="4583906" cy="3987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读作：四千零三亿零五百万</a:t>
            </a:r>
            <a:endParaRPr lang="en-US" altLang="zh-CN" sz="2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349875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二、知识迁移，学习读法</a:t>
            </a:r>
            <a:endParaRPr kumimoji="0" lang="zh-CN" altLang="en-US" sz="333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8260" name="TextBox 7"/>
          <p:cNvSpPr txBox="1"/>
          <p:nvPr/>
        </p:nvSpPr>
        <p:spPr>
          <a:xfrm>
            <a:off x="1482990" y="1299104"/>
            <a:ext cx="4583906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读出下面的数。</a:t>
            </a:r>
            <a:endParaRPr lang="en-US" altLang="zh-CN" sz="2335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82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529792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二、知识迁移，学习读法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1387740" y="1537229"/>
            <a:ext cx="6360583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rPr>
              <a:t>总结方法：亿以上的数怎么读？</a:t>
            </a:r>
            <a:endParaRPr lang="zh-CN" altLang="en-US" sz="2335" b="1" dirty="0">
              <a:solidFill>
                <a:schemeClr val="tx1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9238" name="Group 22"/>
          <p:cNvGrpSpPr/>
          <p:nvPr/>
        </p:nvGrpSpPr>
        <p:grpSpPr>
          <a:xfrm>
            <a:off x="1332178" y="2383896"/>
            <a:ext cx="3185583" cy="1500188"/>
            <a:chOff x="385" y="1616"/>
            <a:chExt cx="2408" cy="1134"/>
          </a:xfrm>
        </p:grpSpPr>
        <p:pic>
          <p:nvPicPr>
            <p:cNvPr id="13323" name="Picture 13" descr="3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5" y="1616"/>
              <a:ext cx="1068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4" name="AutoShape 27"/>
            <p:cNvSpPr/>
            <p:nvPr/>
          </p:nvSpPr>
          <p:spPr>
            <a:xfrm>
              <a:off x="1474" y="1752"/>
              <a:ext cx="1319" cy="590"/>
            </a:xfrm>
            <a:prstGeom prst="wedgeRoundRectCallout">
              <a:avLst>
                <a:gd name="adj1" fmla="val -63648"/>
                <a:gd name="adj2" fmla="val -3898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先分级，再从</a:t>
              </a:r>
              <a:endPara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最高级读起。</a:t>
              </a:r>
              <a:endParaRPr lang="zh-CN" altLang="zh-CN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9239" name="Group 23"/>
          <p:cNvGrpSpPr/>
          <p:nvPr/>
        </p:nvGrpSpPr>
        <p:grpSpPr>
          <a:xfrm>
            <a:off x="4743979" y="2256896"/>
            <a:ext cx="3313907" cy="1920875"/>
            <a:chOff x="3010" y="1706"/>
            <a:chExt cx="2505" cy="1452"/>
          </a:xfrm>
        </p:grpSpPr>
        <p:pic>
          <p:nvPicPr>
            <p:cNvPr id="13321" name="Picture 16" descr="3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68" y="2025"/>
              <a:ext cx="1047" cy="11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2" name="AutoShape 27"/>
            <p:cNvSpPr/>
            <p:nvPr/>
          </p:nvSpPr>
          <p:spPr>
            <a:xfrm>
              <a:off x="3010" y="1706"/>
              <a:ext cx="1685" cy="816"/>
            </a:xfrm>
            <a:prstGeom prst="wedgeRoundRectCallout">
              <a:avLst>
                <a:gd name="adj1" fmla="val 60861"/>
                <a:gd name="adj2" fmla="val 3039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读完亿级或万级的</a:t>
              </a:r>
              <a:endPara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数，要加</a:t>
              </a:r>
              <a:r>
                <a:rPr lang="zh-CN" altLang="en-US" sz="1665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亿</a:t>
              </a:r>
              <a:r>
                <a:rPr lang="zh-CN" altLang="en-US" sz="1665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字</a:t>
              </a:r>
              <a:endPara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或</a:t>
              </a:r>
              <a:r>
                <a:rPr lang="zh-CN" altLang="en-US" sz="1665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万</a:t>
              </a:r>
              <a:r>
                <a:rPr lang="zh-CN" altLang="en-US" sz="1665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1665" b="1" dirty="0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rPr>
                <a:t>字。</a:t>
              </a:r>
              <a:endParaRPr lang="zh-CN" altLang="en-US" sz="1665" b="1" dirty="0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9240" name="Group 24"/>
          <p:cNvGrpSpPr/>
          <p:nvPr/>
        </p:nvGrpSpPr>
        <p:grpSpPr>
          <a:xfrm>
            <a:off x="2231761" y="4025636"/>
            <a:ext cx="4869656" cy="1379802"/>
            <a:chOff x="975" y="3067"/>
            <a:chExt cx="3681" cy="1043"/>
          </a:xfrm>
        </p:grpSpPr>
        <p:pic>
          <p:nvPicPr>
            <p:cNvPr id="13319" name="Picture 16" descr="女天使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96" y="3304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0" name="AutoShape 27"/>
            <p:cNvSpPr/>
            <p:nvPr/>
          </p:nvSpPr>
          <p:spPr>
            <a:xfrm>
              <a:off x="975" y="3067"/>
              <a:ext cx="2599" cy="607"/>
            </a:xfrm>
            <a:prstGeom prst="wedgeRoundRectCallout">
              <a:avLst>
                <a:gd name="adj1" fmla="val 58694"/>
                <a:gd name="adj2" fmla="val 31384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还要注意什么位置上的</a:t>
              </a:r>
              <a:r>
                <a:rPr lang="en-US" altLang="zh-CN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0</a:t>
              </a: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不读，</a:t>
              </a:r>
              <a:endParaRPr lang="zh-CN" altLang="en-US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2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什么位置上的</a:t>
              </a:r>
              <a:r>
                <a:rPr lang="en-US" altLang="zh-CN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0</a:t>
              </a: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要读，读几个</a:t>
              </a:r>
              <a:r>
                <a:rPr lang="en-US" altLang="zh-CN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0</a:t>
              </a:r>
              <a:r>
                <a:rPr lang="zh-CN" altLang="en-US" sz="1665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。</a:t>
              </a:r>
              <a:endParaRPr lang="en-US" altLang="zh-CN" sz="1665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/>
          <p:nvPr/>
        </p:nvSpPr>
        <p:spPr>
          <a:xfrm>
            <a:off x="1512094" y="1416844"/>
            <a:ext cx="5040313" cy="450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b="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defTabSz="9144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335" b="1" dirty="0">
                <a:solidFill>
                  <a:srgbClr val="000000"/>
                </a:solidFill>
                <a:latin typeface="Times New Roman" panose="02020603050405020304" pitchFamily="18" charset="0"/>
                <a:ea typeface="楷体_GB2312" pitchFamily="49" charset="-122"/>
              </a:rPr>
              <a:t>自己试着读出下面各数。</a:t>
            </a:r>
            <a:endParaRPr lang="zh-CN" altLang="en-US" sz="2335" b="1" dirty="0">
              <a:solidFill>
                <a:srgbClr val="000000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grpSp>
        <p:nvGrpSpPr>
          <p:cNvPr id="10260" name="Group 20"/>
          <p:cNvGrpSpPr/>
          <p:nvPr/>
        </p:nvGrpSpPr>
        <p:grpSpPr>
          <a:xfrm>
            <a:off x="1583532" y="2169583"/>
            <a:ext cx="6289146" cy="1244865"/>
            <a:chOff x="621" y="1640"/>
            <a:chExt cx="4754" cy="941"/>
          </a:xfrm>
        </p:grpSpPr>
        <p:sp>
          <p:nvSpPr>
            <p:cNvPr id="14341" name="Rectangle 6"/>
            <p:cNvSpPr/>
            <p:nvPr/>
          </p:nvSpPr>
          <p:spPr>
            <a:xfrm>
              <a:off x="621" y="1640"/>
              <a:ext cx="4754" cy="941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>
              <a:lvl1pPr marL="342900" indent="-3429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b="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6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4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0" fontAlgn="base" hangingPunct="0">
                <a:spcBef>
                  <a:spcPts val="1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 3" panose="05040102010807070707" pitchFamily="18" charset="2"/>
                <a:buChar char=""/>
                <a:defRPr sz="1200" kern="1200">
                  <a:solidFill>
                    <a:srgbClr val="404040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defTabSz="914400" eaLnBrk="1" hangingPunct="1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500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    92 0000 0000            267 0500 0000</a:t>
              </a:r>
              <a:endParaRPr lang="en-US" altLang="zh-CN" sz="25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  <a:p>
              <a:pPr marL="0" lvl="0" indent="0" defTabSz="914400" eaLnBrk="1" hangingPunct="1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500" b="1" dirty="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rPr>
                <a:t>5080 4000 3000                3 0070 0400</a:t>
              </a:r>
              <a:endParaRPr lang="zh-CN" altLang="en-US" sz="2500" b="1" dirty="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14342" name="Line 7"/>
            <p:cNvSpPr/>
            <p:nvPr/>
          </p:nvSpPr>
          <p:spPr>
            <a:xfrm>
              <a:off x="1239" y="1710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3" name="Line 8"/>
            <p:cNvSpPr/>
            <p:nvPr/>
          </p:nvSpPr>
          <p:spPr>
            <a:xfrm>
              <a:off x="1845" y="1710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4" name="Line 9"/>
            <p:cNvSpPr/>
            <p:nvPr/>
          </p:nvSpPr>
          <p:spPr>
            <a:xfrm>
              <a:off x="1239" y="2159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5" name="Line 10"/>
            <p:cNvSpPr/>
            <p:nvPr/>
          </p:nvSpPr>
          <p:spPr>
            <a:xfrm>
              <a:off x="1846" y="2159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6" name="Line 11"/>
            <p:cNvSpPr/>
            <p:nvPr/>
          </p:nvSpPr>
          <p:spPr>
            <a:xfrm>
              <a:off x="4250" y="2159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7" name="Line 12"/>
            <p:cNvSpPr/>
            <p:nvPr/>
          </p:nvSpPr>
          <p:spPr>
            <a:xfrm>
              <a:off x="3647" y="1710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8" name="Line 13"/>
            <p:cNvSpPr/>
            <p:nvPr/>
          </p:nvSpPr>
          <p:spPr>
            <a:xfrm>
              <a:off x="4250" y="1710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  <p:sp>
          <p:nvSpPr>
            <p:cNvPr id="14349" name="Line 14"/>
            <p:cNvSpPr/>
            <p:nvPr/>
          </p:nvSpPr>
          <p:spPr>
            <a:xfrm>
              <a:off x="3648" y="2159"/>
              <a:ext cx="0" cy="409"/>
            </a:xfrm>
            <a:prstGeom prst="line">
              <a:avLst/>
            </a:prstGeom>
            <a:ln w="19050" cap="flat" cmpd="sng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</p:sp>
      </p:grp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143000" y="347927"/>
            <a:ext cx="5529792" cy="70908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335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二、知识迁移，学习读法</a:t>
            </a:r>
            <a:endParaRPr kumimoji="0" lang="zh-CN" altLang="en-US" sz="3335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8*i*3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9*i*3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0*i*3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TEMPLATE_THUMBS_INDEX" val="1、8"/>
  <p:tag name="KSO_WM_TEMPLATE_SUBCATEGORY" val="0"/>
  <p:tag name="KSO_WM_TAG_VERSION" val="1.0"/>
  <p:tag name="KSO_WM_BEAUTIFY_FLAG" val="#wm#"/>
  <p:tag name="KSO_WM_TEMPLATE_CATEGORY" val="custom"/>
  <p:tag name="KSO_WM_TEMPLATE_INDEX" val="20193213"/>
</p:tagLst>
</file>

<file path=ppt/tags/tag161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2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3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4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5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6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7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8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69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1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2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3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4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5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76.xml><?xml version="1.0" encoding="utf-8"?>
<p:tagLst xmlns:p="http://schemas.openxmlformats.org/presentationml/2006/main">
  <p:tag name="KSO_WM_TEMPLATE_CATEGORY" val="custom"/>
  <p:tag name="KSO_WM_TEMPLATE_INDEX" val="20193213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4*i*3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5*i*3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7*i*3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1.1.1.1.1.1.20193213">
      <a:dk1>
        <a:srgbClr val="000000"/>
      </a:dk1>
      <a:lt1>
        <a:sysClr val="window" lastClr="FFFFFF"/>
      </a:lt1>
      <a:dk2>
        <a:srgbClr val="E6EFE9"/>
      </a:dk2>
      <a:lt2>
        <a:srgbClr val="FFFFFF"/>
      </a:lt2>
      <a:accent1>
        <a:srgbClr val="3EA592"/>
      </a:accent1>
      <a:accent2>
        <a:srgbClr val="14879E"/>
      </a:accent2>
      <a:accent3>
        <a:srgbClr val="CED788"/>
      </a:accent3>
      <a:accent4>
        <a:srgbClr val="D7CD88"/>
      </a:accent4>
      <a:accent5>
        <a:srgbClr val="DAD5C7"/>
      </a:accent5>
      <a:accent6>
        <a:srgbClr val="E6D093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1919</Words>
  <Application>WPS 演示</Application>
  <PresentationFormat>全屏显示(16:10)</PresentationFormat>
  <Paragraphs>675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Arial</vt:lpstr>
      <vt:lpstr>宋体</vt:lpstr>
      <vt:lpstr>Wingdings</vt:lpstr>
      <vt:lpstr>微软雅黑</vt:lpstr>
      <vt:lpstr>汉仪旗黑-85S</vt:lpstr>
      <vt:lpstr>黑体</vt:lpstr>
      <vt:lpstr>Wingdings 3</vt:lpstr>
      <vt:lpstr>楷体_GB2312</vt:lpstr>
      <vt:lpstr>新宋体</vt:lpstr>
      <vt:lpstr>Times New Roman</vt:lpstr>
      <vt:lpstr>Calibri</vt:lpstr>
      <vt:lpstr>Arial Unicode MS</vt:lpstr>
      <vt:lpstr>2_Office 主题​​</vt:lpstr>
      <vt:lpstr>PowerPoint 演示文稿</vt:lpstr>
      <vt:lpstr>教学目标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27</cp:revision>
  <dcterms:created xsi:type="dcterms:W3CDTF">2019-06-19T02:08:00Z</dcterms:created>
  <dcterms:modified xsi:type="dcterms:W3CDTF">2021-11-10T11:35:31Z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82B281465FE94F308EF6CFCAF2A1BB52</vt:lpwstr>
  </property>
</Properties>
</file>